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3" r:id="rId2"/>
    <p:sldId id="270" r:id="rId3"/>
    <p:sldId id="271" r:id="rId4"/>
    <p:sldId id="268" r:id="rId5"/>
    <p:sldId id="266" r:id="rId6"/>
    <p:sldId id="265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98"/>
    <p:restoredTop sz="94638"/>
  </p:normalViewPr>
  <p:slideViewPr>
    <p:cSldViewPr snapToGrid="0" snapToObjects="1">
      <p:cViewPr varScale="1">
        <p:scale>
          <a:sx n="66" d="100"/>
          <a:sy n="66" d="100"/>
        </p:scale>
        <p:origin x="60" y="4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245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E3B47-CA46-EA4A-BFD0-E68F0D0192B5}" type="datetimeFigureOut">
              <a:rPr kumimoji="1" lang="zh-CN" altLang="en-US" smtClean="0"/>
              <a:t>2017/5/15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E08B8-C60A-1A41-8D37-51AD34159E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9916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C9524-8761-8C45-8F39-0B6D92BEB473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EC937-794D-0841-A1BF-50B167657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7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LightScreen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70990"/>
            <a:ext cx="12192000" cy="1786931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0800" h="25400" prst="cross"/>
            </a:sp3d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 smtClean="0">
                <a:latin typeface="STXinwei" charset="-122"/>
                <a:ea typeface="STXinwei" charset="-122"/>
                <a:cs typeface="STXinwei" charset="-122"/>
              </a:rPr>
              <a:t/>
            </a:r>
            <a:br>
              <a:rPr lang="en-US" altLang="zh-CN" dirty="0" smtClean="0">
                <a:latin typeface="STXinwei" charset="-122"/>
                <a:ea typeface="STXinwei" charset="-122"/>
                <a:cs typeface="STXinwei" charset="-122"/>
              </a:rPr>
            </a:br>
            <a:r>
              <a:rPr lang="en-US" altLang="zh-CN" dirty="0" smtClean="0">
                <a:latin typeface="STXinwei" charset="-122"/>
                <a:ea typeface="STXinwei" charset="-122"/>
                <a:cs typeface="STXinwei" charset="-122"/>
              </a:rPr>
              <a:t/>
            </a:r>
            <a:br>
              <a:rPr lang="en-US" altLang="zh-CN" dirty="0" smtClean="0">
                <a:latin typeface="STXinwei" charset="-122"/>
                <a:ea typeface="STXinwei" charset="-122"/>
                <a:cs typeface="STXinwei" charset="-122"/>
              </a:rPr>
            </a:br>
            <a:r>
              <a:rPr lang="zh-CN" altLang="en-US" sz="2800" dirty="0" smtClean="0">
                <a:latin typeface="STKaiti" charset="-122"/>
                <a:ea typeface="STKaiti" charset="-122"/>
                <a:cs typeface="STKaiti" charset="-122"/>
              </a:rPr>
              <a:t>北京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师范大学</a:t>
            </a:r>
            <a:r>
              <a:rPr lang="en-US" altLang="zh-CN" sz="2800" dirty="0">
                <a:latin typeface="STKaiti" charset="-122"/>
                <a:ea typeface="STKaiti" charset="-122"/>
                <a:cs typeface="STKaiti" charset="-122"/>
              </a:rPr>
              <a:t/>
            </a:r>
            <a:br>
              <a:rPr lang="en-US" altLang="zh-CN" sz="2800" dirty="0">
                <a:latin typeface="STKaiti" charset="-122"/>
                <a:ea typeface="STKaiti" charset="-122"/>
                <a:cs typeface="STKaiti" charset="-122"/>
              </a:rPr>
            </a:b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数学科学</a:t>
            </a:r>
            <a:r>
              <a:rPr lang="zh-CN" altLang="en-US" sz="2800" dirty="0" smtClean="0">
                <a:latin typeface="STKaiti" charset="-122"/>
                <a:ea typeface="STKaiti" charset="-122"/>
                <a:cs typeface="STKaiti" charset="-122"/>
              </a:rPr>
              <a:t>学院</a:t>
            </a:r>
            <a:r>
              <a:rPr lang="en-US" altLang="zh-CN" sz="2800" dirty="0">
                <a:latin typeface="STKaiti" charset="-122"/>
                <a:ea typeface="STKaiti" charset="-122"/>
                <a:cs typeface="STKaiti" charset="-122"/>
              </a:rPr>
              <a:t/>
            </a:r>
            <a:br>
              <a:rPr lang="en-US" altLang="zh-CN" sz="2800" dirty="0">
                <a:latin typeface="STKaiti" charset="-122"/>
                <a:ea typeface="STKaiti" charset="-122"/>
                <a:cs typeface="STKaiti" charset="-122"/>
              </a:rPr>
            </a:br>
            <a:r>
              <a:rPr lang="en-US" altLang="zh-CN" sz="1200" dirty="0" smtClean="0">
                <a:latin typeface="STKaiti" charset="-122"/>
                <a:ea typeface="STKaiti" charset="-122"/>
                <a:cs typeface="STKaiti" charset="-122"/>
              </a:rPr>
              <a:t/>
            </a:r>
            <a:br>
              <a:rPr lang="en-US" altLang="zh-CN" sz="1200" dirty="0" smtClean="0">
                <a:latin typeface="STKaiti" charset="-122"/>
                <a:ea typeface="STKaiti" charset="-122"/>
                <a:cs typeface="STKaiti" charset="-122"/>
              </a:rPr>
            </a:br>
            <a:r>
              <a:rPr lang="en-US" altLang="zh-CN" sz="2800" dirty="0" smtClean="0">
                <a:latin typeface="STKaiti" charset="-122"/>
                <a:ea typeface="STKaiti" charset="-122"/>
                <a:cs typeface="STKaiti" charset="-122"/>
              </a:rPr>
              <a:t>2017.5.19</a:t>
            </a:r>
            <a:endParaRPr lang="en-US" dirty="0">
              <a:latin typeface="STKaiti" charset="-122"/>
              <a:ea typeface="STKaiti" charset="-122"/>
              <a:cs typeface="STKaiti" charset="-122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314" y="4470990"/>
            <a:ext cx="1080000" cy="10800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569" y="4470990"/>
            <a:ext cx="1080000" cy="108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1151228"/>
            <a:ext cx="12191999" cy="2612831"/>
          </a:xfrm>
          <a:prstGeom prst="rect">
            <a:avLst/>
          </a:prstGeom>
          <a:noFill/>
          <a:effectLst>
            <a:outerShdw blurRad="38100" dist="25400" dir="72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  <a:sp3d>
              <a:bevelT w="63500" h="25400" prst="relaxedInset"/>
            </a:sp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6600" dirty="0">
                <a:effectLst>
                  <a:outerShdw blurRad="50800" dist="76200" dir="8100000" algn="tr" rotWithShape="0">
                    <a:prstClr val="black">
                      <a:alpha val="40000"/>
                    </a:prstClr>
                  </a:outerShdw>
                </a:effectLst>
                <a:latin typeface="STXinwei" charset="-122"/>
                <a:ea typeface="STXinwei" charset="-122"/>
                <a:cs typeface="STXinwei" charset="-122"/>
              </a:rPr>
              <a:t>京师数学大讲坛</a:t>
            </a:r>
            <a:r>
              <a:rPr lang="en-US" altLang="zh-CN" sz="5400" dirty="0">
                <a:effectLst>
                  <a:outerShdw blurRad="50800" dist="76200" dir="8100000" algn="tr" rotWithShape="0">
                    <a:prstClr val="black">
                      <a:alpha val="40000"/>
                    </a:prstClr>
                  </a:outerShdw>
                </a:effectLst>
                <a:latin typeface="STXinwei" charset="-122"/>
                <a:ea typeface="STXinwei" charset="-122"/>
                <a:cs typeface="STXinwei" charset="-122"/>
              </a:rPr>
              <a:t/>
            </a:r>
            <a:br>
              <a:rPr lang="en-US" altLang="zh-CN" sz="5400" dirty="0">
                <a:effectLst>
                  <a:outerShdw blurRad="50800" dist="76200" dir="8100000" algn="tr" rotWithShape="0">
                    <a:prstClr val="black">
                      <a:alpha val="40000"/>
                    </a:prstClr>
                  </a:outerShdw>
                </a:effectLst>
                <a:latin typeface="STXinwei" charset="-122"/>
                <a:ea typeface="STXinwei" charset="-122"/>
                <a:cs typeface="STXinwei" charset="-122"/>
              </a:rPr>
            </a:br>
            <a:r>
              <a:rPr lang="zh-CN" altLang="en-US" sz="4800" dirty="0">
                <a:effectLst>
                  <a:outerShdw blurRad="50800" dist="76200" dir="8100000" algn="tr" rotWithShape="0">
                    <a:prstClr val="black">
                      <a:alpha val="40000"/>
                    </a:prstClr>
                  </a:outerShdw>
                </a:effectLst>
                <a:latin typeface="STXinwei" charset="-122"/>
                <a:ea typeface="STXinwei" charset="-122"/>
                <a:cs typeface="STXinwei" charset="-122"/>
              </a:rPr>
              <a:t>第六讲</a:t>
            </a:r>
            <a:endParaRPr kumimoji="1" lang="zh-CN" altLang="en-US" sz="6600" dirty="0">
              <a:effectLst>
                <a:outerShdw blurRad="50800" dist="762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601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214939" y="2101358"/>
            <a:ext cx="5386385" cy="4113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altLang="zh-CN" sz="3600" dirty="0" smtClean="0">
              <a:effectLst>
                <a:outerShdw blurRad="50800" dist="76200" dir="10800000" algn="r" rotWithShape="0">
                  <a:prstClr val="black">
                    <a:alpha val="40000"/>
                  </a:prstClr>
                </a:outerShdw>
              </a:effectLst>
              <a:latin typeface="Weibei SC" charset="-122"/>
              <a:ea typeface="Weibei SC" charset="-122"/>
              <a:cs typeface="Weibei SC" charset="-12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sz="3600" dirty="0" smtClean="0">
                <a:latin typeface="STXinwei" charset="-122"/>
                <a:ea typeface="STXinwei" charset="-122"/>
                <a:cs typeface="STXinwei" charset="-122"/>
              </a:rPr>
              <a:t>庄志达 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教授</a:t>
            </a:r>
            <a:endParaRPr lang="en-US" altLang="zh-CN" sz="2800" dirty="0" smtClean="0">
              <a:latin typeface="SimSun" charset="-122"/>
              <a:ea typeface="SimSun" charset="-122"/>
              <a:cs typeface="SimSun" charset="-122"/>
            </a:endParaRPr>
          </a:p>
          <a:p>
            <a:pPr marL="0" indent="0" algn="ctr">
              <a:buNone/>
            </a:pPr>
            <a:r>
              <a:rPr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新加坡数学科学所</a:t>
            </a:r>
            <a:r>
              <a:rPr lang="en-US" altLang="zh-CN" sz="2800" dirty="0" smtClean="0">
                <a:latin typeface="SimSun" charset="-122"/>
                <a:ea typeface="SimSun" charset="-122"/>
                <a:cs typeface="SimSun" charset="-122"/>
              </a:rPr>
              <a:t/>
            </a:r>
            <a:br>
              <a:rPr lang="en-US" altLang="zh-CN" sz="2800" dirty="0" smtClean="0">
                <a:latin typeface="SimSun" charset="-122"/>
                <a:ea typeface="SimSun" charset="-122"/>
                <a:cs typeface="SimSun" charset="-122"/>
              </a:rPr>
            </a:br>
            <a:r>
              <a:rPr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新加坡科学院院士</a:t>
            </a:r>
            <a:r>
              <a:rPr lang="en-US" altLang="zh-CN" sz="2800" dirty="0" smtClean="0">
                <a:latin typeface="SimSun" charset="-122"/>
                <a:ea typeface="SimSun" charset="-122"/>
                <a:cs typeface="SimSun" charset="-122"/>
              </a:rPr>
              <a:t/>
            </a:r>
            <a:br>
              <a:rPr lang="en-US" altLang="zh-CN" sz="2800" dirty="0" smtClean="0">
                <a:latin typeface="SimSun" charset="-122"/>
                <a:ea typeface="SimSun" charset="-122"/>
                <a:cs typeface="SimSun" charset="-122"/>
              </a:rPr>
            </a:br>
            <a:r>
              <a:rPr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数理逻辑</a:t>
            </a:r>
            <a:r>
              <a:rPr lang="en-US" altLang="zh-CN" sz="2800" dirty="0" smtClean="0">
                <a:latin typeface="SimSun" charset="-122"/>
                <a:ea typeface="SimSun" charset="-122"/>
                <a:cs typeface="SimSun" charset="-122"/>
              </a:rPr>
              <a:t>·</a:t>
            </a:r>
            <a:r>
              <a:rPr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递归论学家</a:t>
            </a:r>
            <a:endParaRPr lang="en-US" altLang="zh-CN" sz="2800" dirty="0" smtClean="0">
              <a:latin typeface="SimSun" charset="-122"/>
              <a:ea typeface="SimSun" charset="-122"/>
              <a:cs typeface="SimSun" charset="-122"/>
            </a:endParaRPr>
          </a:p>
          <a:p>
            <a:pPr marL="0" indent="0" algn="ctr">
              <a:buNone/>
            </a:pPr>
            <a:r>
              <a:rPr lang="en-US" altLang="zh-CN" dirty="0">
                <a:latin typeface="Times" charset="0"/>
                <a:ea typeface="Times" charset="0"/>
                <a:cs typeface="Times" charset="0"/>
              </a:rPr>
              <a:t>2017.5.19 </a:t>
            </a:r>
            <a:r>
              <a:rPr lang="zh-CN" altLang="en-US" dirty="0">
                <a:latin typeface="Times" charset="0"/>
                <a:ea typeface="Times" charset="0"/>
                <a:cs typeface="Times" charset="0"/>
              </a:rPr>
              <a:t>下午</a:t>
            </a:r>
            <a:r>
              <a:rPr lang="en-US" altLang="zh-CN" dirty="0">
                <a:latin typeface="Times" charset="0"/>
                <a:ea typeface="Times" charset="0"/>
                <a:cs typeface="Times" charset="0"/>
              </a:rPr>
              <a:t> 04:00-05:00 @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" charset="0"/>
              </a:rPr>
              <a:t>敬文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Times" charset="0"/>
              </a:rPr>
              <a:t>讲堂</a:t>
            </a:r>
            <a:endParaRPr lang="en-US" altLang="zh-CN" sz="4400" dirty="0">
              <a:latin typeface="黑体" panose="02010609060101010101" pitchFamily="49" charset="-122"/>
              <a:ea typeface="黑体" panose="02010609060101010101" pitchFamily="49" charset="-122"/>
              <a:cs typeface="Times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2111531"/>
            <a:ext cx="2945338" cy="3960000"/>
          </a:xfrm>
          <a:prstGeom prst="rect">
            <a:avLst/>
          </a:prstGeom>
          <a:effectLst>
            <a:outerShdw blurRad="50800" dist="76200" dir="18900000" algn="b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" y="457856"/>
            <a:ext cx="12191999" cy="735725"/>
          </a:xfrm>
          <a:prstGeom prst="rect">
            <a:avLst/>
          </a:prstGeom>
          <a:effectLst>
            <a:outerShdw blurRad="25400" dist="38100" dir="16200000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38100" prst="cross"/>
          </a:sp3d>
        </p:spPr>
        <p:txBody>
          <a:bodyPr vert="horz" lIns="91440" tIns="45720" rIns="91440" bIns="45720" rtlCol="0" anchor="ctr">
            <a:noAutofit/>
            <a:sp3d extrusionH="57150">
              <a:bevelT w="69850" h="38100" prst="cross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Weibei SC" charset="-122"/>
              </a:rPr>
              <a:t>京师数学大讲坛</a:t>
            </a:r>
            <a:r>
              <a:rPr lang="en-US" altLang="zh-CN" sz="40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Weibei SC" charset="-122"/>
              </a:rPr>
              <a:t>·</a:t>
            </a:r>
            <a:r>
              <a:rPr lang="zh-CN" altLang="en-US" sz="40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Weibei SC" charset="-122"/>
              </a:rPr>
              <a:t>第六讲</a:t>
            </a:r>
            <a:endParaRPr lang="en-US" sz="2800" dirty="0">
              <a:latin typeface="华文新魏" panose="02010800040101010101" pitchFamily="2" charset="-122"/>
              <a:ea typeface="华文新魏" panose="02010800040101010101" pitchFamily="2" charset="-122"/>
              <a:cs typeface="Weibei SC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14949" y="1969703"/>
            <a:ext cx="5186363" cy="830997"/>
          </a:xfrm>
          <a:prstGeom prst="rect">
            <a:avLst/>
          </a:prstGeom>
          <a:noFill/>
          <a:effectLst>
            <a:outerShdw blurRad="38100" dist="25400" dir="72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  <a:sp3d extrusionH="57150">
              <a:bevelT w="69850" h="38100" prst="cross"/>
            </a:sp3d>
          </a:bodyPr>
          <a:lstStyle/>
          <a:p>
            <a:pPr algn="ctr"/>
            <a:r>
              <a:rPr lang="zh-CN" altLang="en-US" sz="4800" dirty="0">
                <a:effectLst>
                  <a:outerShdw blurRad="50800" dist="76200" dir="10800000" algn="r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Weibei SC" charset="-122"/>
              </a:rPr>
              <a:t>数学的现实与真理</a:t>
            </a:r>
            <a:endParaRPr kumimoji="1" lang="zh-CN" altLang="en-US" sz="4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66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14411" y="4300538"/>
            <a:ext cx="5760000" cy="184275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5000"/>
              </a:lnSpc>
            </a:pPr>
            <a:r>
              <a:rPr lang="en-US" altLang="zh-CN" sz="3600" dirty="0" smtClean="0"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</a:rPr>
              <a:t>2017</a:t>
            </a:r>
            <a:r>
              <a:rPr lang="zh-CN" altLang="en-US" sz="3600" dirty="0" smtClean="0"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STXinwei" charset="-122"/>
                <a:ea typeface="STXinwei" charset="-122"/>
                <a:cs typeface="STXinwei" charset="-122"/>
              </a:rPr>
              <a:t>中国数理逻辑会议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zh-CN" altLang="en-US" sz="3200" dirty="0" smtClean="0">
                <a:latin typeface="STXinwei" charset="-122"/>
                <a:ea typeface="STXinwei" charset="-122"/>
                <a:cs typeface="STXinwei" charset="-122"/>
              </a:rPr>
              <a:t>北京师范大学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>2017.5.20-5.21</a:t>
            </a:r>
            <a:endParaRPr lang="en-US" sz="2800" dirty="0">
              <a:latin typeface="STXinwei" charset="-122"/>
              <a:ea typeface="STXinwei" charset="-122"/>
              <a:cs typeface="STXinwei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248" y="643277"/>
            <a:ext cx="6926327" cy="32400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59585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619" y="3106239"/>
            <a:ext cx="5726731" cy="28800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CN" altLang="en-US" sz="2600" dirty="0" smtClean="0">
                <a:latin typeface="SimHei" charset="-122"/>
                <a:ea typeface="SimHei" charset="-122"/>
                <a:cs typeface="SimHei" charset="-122"/>
              </a:rPr>
              <a:t>时间</a:t>
            </a:r>
            <a:r>
              <a:rPr lang="zh-CN" altLang="en-US" sz="2800" dirty="0"/>
              <a:t>：</a:t>
            </a:r>
            <a:r>
              <a:rPr lang="en-US" sz="3000" dirty="0" smtClean="0"/>
              <a:t>2017.5.2</a:t>
            </a:r>
            <a:r>
              <a:rPr lang="en-US" altLang="zh-CN" sz="3000" dirty="0" smtClean="0"/>
              <a:t>1</a:t>
            </a:r>
            <a:r>
              <a:rPr lang="en-US" sz="3000" dirty="0" smtClean="0"/>
              <a:t> </a:t>
            </a:r>
            <a:r>
              <a:rPr lang="zh-CN" altLang="en-US" sz="3000" dirty="0" smtClean="0"/>
              <a:t>上午</a:t>
            </a:r>
            <a:r>
              <a:rPr lang="en-US" altLang="zh-CN" sz="3000" dirty="0" smtClean="0"/>
              <a:t> 09:30-10:20</a:t>
            </a:r>
            <a:endParaRPr lang="en-US" sz="30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600" dirty="0" smtClean="0">
                <a:latin typeface="SimHei" charset="-122"/>
                <a:ea typeface="SimHei" charset="-122"/>
                <a:cs typeface="SimHei" charset="-122"/>
              </a:rPr>
              <a:t>地点</a:t>
            </a:r>
            <a:r>
              <a:rPr lang="zh-CN" altLang="en-US" sz="2800" dirty="0" smtClean="0"/>
              <a:t>：</a:t>
            </a:r>
            <a:r>
              <a:rPr lang="zh-CN" altLang="en-US" sz="2800" dirty="0"/>
              <a:t>京师大厦第三层第六会议室</a:t>
            </a:r>
            <a:endParaRPr lang="en-US" sz="2800" dirty="0"/>
          </a:p>
          <a:p>
            <a:pPr marL="0" indent="0">
              <a:buNone/>
            </a:pPr>
            <a:r>
              <a:rPr lang="zh-CN" altLang="en-US" sz="2600" dirty="0" smtClean="0">
                <a:latin typeface="SimHei" charset="-122"/>
                <a:ea typeface="SimHei" charset="-122"/>
                <a:cs typeface="SimHei" charset="-122"/>
              </a:rPr>
              <a:t>主讲</a:t>
            </a:r>
            <a:r>
              <a:rPr lang="zh-CN" altLang="en-US" sz="2800" dirty="0" smtClean="0"/>
              <a:t>：</a:t>
            </a:r>
            <a:r>
              <a:rPr lang="en-US" altLang="zh-CN" sz="3000" dirty="0">
                <a:latin typeface="Lucida Calligraphy" panose="03010101010101010101" pitchFamily="66" charset="0"/>
                <a:ea typeface="Apple Chancery" charset="0"/>
                <a:cs typeface="Apple Chancery" charset="0"/>
              </a:rPr>
              <a:t>Theodore A. </a:t>
            </a:r>
            <a:r>
              <a:rPr lang="en-US" altLang="zh-CN" sz="3000" dirty="0" err="1">
                <a:latin typeface="Lucida Calligraphy" panose="03010101010101010101" pitchFamily="66" charset="0"/>
                <a:ea typeface="Apple Chancery" charset="0"/>
                <a:cs typeface="Apple Chancery" charset="0"/>
              </a:rPr>
              <a:t>Slaman</a:t>
            </a:r>
            <a:r>
              <a:rPr lang="en-US" altLang="zh-CN" sz="2800" dirty="0"/>
              <a:t> </a:t>
            </a:r>
            <a:r>
              <a:rPr lang="zh-CN" altLang="en-US" sz="2800" dirty="0"/>
              <a:t>教授</a:t>
            </a:r>
            <a:endParaRPr lang="en-US" altLang="zh-CN" sz="2800" dirty="0"/>
          </a:p>
          <a:p>
            <a:pPr marL="914400" lvl="2" indent="0">
              <a:buNone/>
            </a:pPr>
            <a:r>
              <a:rPr lang="en-US" altLang="zh-CN" sz="3000" dirty="0"/>
              <a:t> </a:t>
            </a:r>
            <a:r>
              <a:rPr lang="en-US" altLang="zh-CN" sz="2800" dirty="0" smtClean="0">
                <a:latin typeface="Gill Sans" charset="0"/>
                <a:ea typeface="Gill Sans" charset="0"/>
                <a:cs typeface="Gill Sans" charset="0"/>
              </a:rPr>
              <a:t>UC </a:t>
            </a:r>
            <a:r>
              <a:rPr lang="en-US" altLang="zh-CN" sz="2800" dirty="0">
                <a:latin typeface="Gill Sans" charset="0"/>
                <a:ea typeface="Gill Sans" charset="0"/>
                <a:cs typeface="Gill Sans" charset="0"/>
              </a:rPr>
              <a:t>Berkeley, USA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2800" dirty="0"/>
              <a:t> </a:t>
            </a:r>
            <a:r>
              <a:rPr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数理</a:t>
            </a:r>
            <a:r>
              <a:rPr lang="zh-CN" altLang="en-US" sz="2800" dirty="0">
                <a:latin typeface="SimSun" charset="-122"/>
                <a:ea typeface="SimSun" charset="-122"/>
                <a:cs typeface="SimSun" charset="-122"/>
              </a:rPr>
              <a:t>逻辑</a:t>
            </a:r>
            <a:r>
              <a:rPr lang="en-US" altLang="zh-CN" sz="2800" dirty="0">
                <a:latin typeface="SimSun" charset="-122"/>
                <a:ea typeface="SimSun" charset="-122"/>
                <a:cs typeface="SimSun" charset="-122"/>
              </a:rPr>
              <a:t>·</a:t>
            </a:r>
            <a:r>
              <a:rPr lang="zh-CN" altLang="en-US" sz="2800" dirty="0">
                <a:latin typeface="SimSun" charset="-122"/>
                <a:ea typeface="SimSun" charset="-122"/>
                <a:cs typeface="SimSun" charset="-122"/>
              </a:rPr>
              <a:t>递归论学家</a:t>
            </a:r>
            <a:endParaRPr lang="en-US" altLang="zh-CN" sz="2800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1735207"/>
            <a:ext cx="12191999" cy="707886"/>
          </a:xfrm>
          <a:prstGeom prst="rect">
            <a:avLst/>
          </a:prstGeom>
          <a:noFill/>
          <a:effectLst>
            <a:outerShdw blurRad="38100" dist="25400" dir="72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  <a:sp3d extrusionH="57150">
              <a:bevelT w="69850" h="38100" prst="cross"/>
            </a:sp3d>
          </a:bodyPr>
          <a:lstStyle/>
          <a:p>
            <a:pPr algn="ctr"/>
            <a:r>
              <a:rPr lang="en-US" altLang="zh-CN" sz="4000" dirty="0" smtClean="0"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Irrationality exponents and </a:t>
            </a:r>
            <a:r>
              <a:rPr lang="en-US" altLang="zh-CN" sz="4000" dirty="0" err="1"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H</a:t>
            </a:r>
            <a:r>
              <a:rPr lang="en-US" altLang="zh-CN" sz="4000" dirty="0" err="1" smtClean="0"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ausdorff</a:t>
            </a:r>
            <a:r>
              <a:rPr lang="en-US" altLang="zh-CN" sz="4000" dirty="0" smtClean="0"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 dimension</a:t>
            </a:r>
            <a:endParaRPr kumimoji="1" lang="zh-CN" altLang="en-US" sz="4000" dirty="0"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" name="组 1"/>
          <p:cNvGrpSpPr/>
          <p:nvPr/>
        </p:nvGrpSpPr>
        <p:grpSpPr>
          <a:xfrm>
            <a:off x="896055" y="467081"/>
            <a:ext cx="7805032" cy="830997"/>
            <a:chOff x="881768" y="296432"/>
            <a:chExt cx="7805032" cy="830997"/>
          </a:xfrm>
        </p:grpSpPr>
        <p:sp>
          <p:nvSpPr>
            <p:cNvPr id="5" name="文本框 4"/>
            <p:cNvSpPr txBox="1"/>
            <p:nvPr/>
          </p:nvSpPr>
          <p:spPr>
            <a:xfrm>
              <a:off x="881768" y="296432"/>
              <a:ext cx="14991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>
                <a:bevelB w="38100" h="38100" prst="relaxedInset"/>
              </a:sp3d>
            </a:bodyPr>
            <a:lstStyle/>
            <a:p>
              <a:r>
                <a:rPr kumimoji="1" lang="en-US" altLang="zh-CN" sz="4800" spc="-200" dirty="0" smtClean="0">
                  <a:effectLst>
                    <a:outerShdw blurRad="25400" dist="50800" dir="7200000" algn="tr" rotWithShape="0">
                      <a:prstClr val="black">
                        <a:alpha val="40000"/>
                      </a:prstClr>
                    </a:outerShdw>
                  </a:effectLst>
                  <a:latin typeface="Stencil" charset="0"/>
                  <a:ea typeface="Stencil" charset="0"/>
                  <a:cs typeface="Stencil" charset="0"/>
                </a:rPr>
                <a:t>2017</a:t>
              </a:r>
              <a:endParaRPr kumimoji="1" lang="zh-CN" altLang="en-US" sz="3600" spc="-200" dirty="0">
                <a:effectLst>
                  <a:outerShdw blurRad="25400" dist="50800" dir="7200000" algn="tr" rotWithShape="0">
                    <a:prstClr val="black">
                      <a:alpha val="40000"/>
                    </a:prstClr>
                  </a:outerShdw>
                </a:effectLst>
                <a:latin typeface="Stencil" charset="0"/>
                <a:ea typeface="Stencil" charset="0"/>
                <a:cs typeface="Stencil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307431" y="357988"/>
              <a:ext cx="63793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B w="38100" h="38100" prst="relaxedInset"/>
              </a:sp3d>
            </a:bodyPr>
            <a:lstStyle/>
            <a:p>
              <a:r>
                <a:rPr lang="zh-CN" altLang="en-US" sz="2000" b="1" spc="400" dirty="0">
                  <a:effectLst>
                    <a:outerShdw blurRad="25400" dist="50800" dir="7200000" algn="tr" rotWithShape="0">
                      <a:prstClr val="black">
                        <a:alpha val="40000"/>
                      </a:prstClr>
                    </a:outerShdw>
                  </a:effectLst>
                  <a:latin typeface="方正黑体_GBK" panose="03000509000000000000" pitchFamily="65" charset="-122"/>
                  <a:ea typeface="方正黑体_GBK" panose="03000509000000000000" pitchFamily="65" charset="-122"/>
                  <a:cs typeface="Lantinghei SC Demibold" charset="-122"/>
                </a:rPr>
                <a:t>中国数理逻辑会议</a:t>
              </a:r>
              <a:endParaRPr lang="en-US" altLang="zh-CN" sz="2400" b="1" spc="400" dirty="0">
                <a:effectLst>
                  <a:outerShdw blurRad="25400" dist="50800" dir="7200000" algn="tr" rotWithShape="0">
                    <a:prstClr val="black">
                      <a:alpha val="40000"/>
                    </a:prstClr>
                  </a:outerShdw>
                </a:effectLst>
                <a:latin typeface="方正黑体_GBK" panose="03000509000000000000" pitchFamily="65" charset="-122"/>
                <a:ea typeface="方正黑体_GBK" panose="03000509000000000000" pitchFamily="65" charset="-122"/>
                <a:cs typeface="Lantinghei SC Demibold" charset="-122"/>
              </a:endParaRPr>
            </a:p>
            <a:p>
              <a:pPr fontAlgn="t"/>
              <a:r>
                <a:rPr lang="en-US" altLang="zh-CN" sz="2000" b="1" cap="small" dirty="0">
                  <a:effectLst>
                    <a:outerShdw blurRad="25400" dist="50800" dir="7200000" algn="tr" rotWithShape="0">
                      <a:prstClr val="black">
                        <a:alpha val="40000"/>
                      </a:prstClr>
                    </a:outerShdw>
                  </a:effectLst>
                  <a:latin typeface="Times" charset="0"/>
                  <a:ea typeface="Times" charset="0"/>
                  <a:cs typeface="Times" charset="0"/>
                </a:rPr>
                <a:t>Chinese Mathematical Logic Conference</a:t>
              </a:r>
            </a:p>
          </p:txBody>
        </p:sp>
      </p:grpSp>
      <p:pic>
        <p:nvPicPr>
          <p:cNvPr id="10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3" t="-1" r="27036" b="1218"/>
          <a:stretch/>
        </p:blipFill>
        <p:spPr bwMode="auto">
          <a:xfrm>
            <a:off x="8076468" y="3106239"/>
            <a:ext cx="2262454" cy="2880000"/>
          </a:xfrm>
          <a:prstGeom prst="rect">
            <a:avLst/>
          </a:prstGeom>
          <a:noFill/>
          <a:ln>
            <a:noFill/>
          </a:ln>
          <a:effectLst>
            <a:outerShdw blurRad="50800" dist="76200" dir="10800000" algn="r" rotWithShape="0">
              <a:prstClr val="black">
                <a:alpha val="40000"/>
              </a:prstClr>
            </a:outerShdw>
            <a:softEdge rad="127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690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953185"/>
            <a:ext cx="5557837" cy="30774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sz="2600" dirty="0" smtClean="0">
                <a:latin typeface="SimHei" charset="-122"/>
                <a:ea typeface="SimHei" charset="-122"/>
                <a:cs typeface="SimHei" charset="-122"/>
              </a:rPr>
              <a:t>时间</a:t>
            </a:r>
            <a:r>
              <a:rPr lang="zh-CN" altLang="en-US" sz="2800" dirty="0" smtClean="0"/>
              <a:t>：</a:t>
            </a:r>
            <a:r>
              <a:rPr lang="en-US" altLang="zh-CN" sz="3000" dirty="0" smtClean="0"/>
              <a:t>2017.5.20 </a:t>
            </a:r>
            <a:r>
              <a:rPr lang="zh-CN" altLang="en-US" sz="3000" dirty="0"/>
              <a:t>上午</a:t>
            </a:r>
            <a:r>
              <a:rPr lang="en-US" altLang="zh-CN" sz="3000" dirty="0"/>
              <a:t> </a:t>
            </a:r>
            <a:r>
              <a:rPr lang="zh-CN" altLang="en-US" sz="3000" dirty="0"/>
              <a:t> </a:t>
            </a:r>
            <a:r>
              <a:rPr lang="en-US" altLang="zh-CN" sz="3000" dirty="0"/>
              <a:t>10:30-11:20</a:t>
            </a:r>
            <a:endParaRPr lang="en-US" sz="3000" dirty="0" smtClean="0"/>
          </a:p>
          <a:p>
            <a:pPr marL="0" indent="0">
              <a:buNone/>
            </a:pPr>
            <a:r>
              <a:rPr lang="zh-CN" altLang="en-US" sz="2600" dirty="0" smtClean="0">
                <a:latin typeface="SimHei" charset="-122"/>
                <a:ea typeface="SimHei" charset="-122"/>
                <a:cs typeface="SimHei" charset="-122"/>
              </a:rPr>
              <a:t>地点</a:t>
            </a:r>
            <a:r>
              <a:rPr lang="zh-CN" altLang="en-US" sz="2800" dirty="0" smtClean="0"/>
              <a:t>：</a:t>
            </a:r>
            <a:r>
              <a:rPr lang="zh-CN" altLang="en-US" sz="2800" dirty="0"/>
              <a:t>京师大厦第三层第六会议室</a:t>
            </a:r>
            <a:endParaRPr lang="en-US" sz="2800" dirty="0"/>
          </a:p>
          <a:p>
            <a:pPr marL="0" indent="0">
              <a:buNone/>
            </a:pPr>
            <a:r>
              <a:rPr lang="zh-CN" altLang="en-US" sz="2600" dirty="0" smtClean="0">
                <a:latin typeface="SimHei" charset="-122"/>
                <a:ea typeface="SimHei" charset="-122"/>
                <a:cs typeface="SimHei" charset="-122"/>
              </a:rPr>
              <a:t>主讲</a:t>
            </a:r>
            <a:r>
              <a:rPr lang="zh-CN" altLang="en-US" sz="2800" dirty="0" smtClean="0"/>
              <a:t>：</a:t>
            </a:r>
            <a:r>
              <a:rPr lang="en-US" altLang="zh-CN" sz="3000" dirty="0">
                <a:latin typeface="Lucida Calligraphy" panose="03010101010101010101" pitchFamily="66" charset="0"/>
                <a:ea typeface="Apple Chancery" charset="0"/>
                <a:cs typeface="Apple Chancery" charset="0"/>
              </a:rPr>
              <a:t>W. Hugh </a:t>
            </a:r>
            <a:r>
              <a:rPr lang="en-US" altLang="zh-CN" sz="3000" dirty="0" err="1">
                <a:latin typeface="Lucida Calligraphy" panose="03010101010101010101" pitchFamily="66" charset="0"/>
                <a:ea typeface="Apple Chancery" charset="0"/>
                <a:cs typeface="Apple Chancery" charset="0"/>
              </a:rPr>
              <a:t>Woodin</a:t>
            </a:r>
            <a:r>
              <a:rPr lang="en-US" altLang="zh-CN" sz="3000" dirty="0"/>
              <a:t> </a:t>
            </a:r>
            <a:r>
              <a:rPr lang="zh-CN" altLang="en-US" sz="2800" dirty="0"/>
              <a:t>教授</a:t>
            </a:r>
            <a:endParaRPr lang="en-US" altLang="zh-CN" sz="2800" dirty="0"/>
          </a:p>
          <a:p>
            <a:pPr marL="914400" lvl="2" indent="0">
              <a:buNone/>
            </a:pPr>
            <a:r>
              <a:rPr lang="zh-CN" altLang="en-US" sz="3200" dirty="0"/>
              <a:t> </a:t>
            </a:r>
            <a:r>
              <a:rPr lang="en-US" altLang="zh-CN" sz="3000" dirty="0">
                <a:latin typeface="Gill Sans" charset="0"/>
                <a:ea typeface="Gill Sans" charset="0"/>
                <a:cs typeface="Gill Sans" charset="0"/>
              </a:rPr>
              <a:t>Harvard University, USA</a:t>
            </a: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zh-CN" altLang="en-US" sz="3200" dirty="0"/>
              <a:t> </a:t>
            </a:r>
            <a:r>
              <a:rPr lang="zh-CN" altLang="en-US" sz="2800" dirty="0"/>
              <a:t>美国艺术与科学院院士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zh-CN" altLang="en-US" sz="2800" dirty="0"/>
              <a:t> </a:t>
            </a:r>
            <a:r>
              <a:rPr lang="zh-CN" altLang="en-US" sz="2800" dirty="0">
                <a:latin typeface="SimSun" charset="-122"/>
                <a:ea typeface="SimSun" charset="-122"/>
                <a:cs typeface="SimSun" charset="-122"/>
              </a:rPr>
              <a:t>数理逻辑</a:t>
            </a:r>
            <a:r>
              <a:rPr lang="en-US" altLang="zh-CN" sz="2800" dirty="0">
                <a:latin typeface="SimSun" charset="-122"/>
                <a:ea typeface="SimSun" charset="-122"/>
                <a:cs typeface="SimSun" charset="-122"/>
              </a:rPr>
              <a:t>·</a:t>
            </a:r>
            <a:r>
              <a:rPr lang="zh-CN" altLang="en-US" sz="2800" dirty="0">
                <a:latin typeface="SimSun" charset="-122"/>
                <a:ea typeface="SimSun" charset="-122"/>
                <a:cs typeface="SimSun" charset="-122"/>
              </a:rPr>
              <a:t>集合论学家</a:t>
            </a:r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pPr marL="914400" lvl="2" indent="0">
              <a:buNone/>
            </a:pPr>
            <a:endParaRPr lang="en-US" sz="2800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1735207"/>
            <a:ext cx="12191999" cy="707886"/>
          </a:xfrm>
          <a:prstGeom prst="rect">
            <a:avLst/>
          </a:prstGeom>
          <a:noFill/>
          <a:effectLst>
            <a:outerShdw blurRad="38100" dist="25400" dir="72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  <a:sp3d extrusionH="57150">
              <a:bevelT w="69850" h="38100" prst="cross"/>
            </a:sp3d>
          </a:bodyPr>
          <a:lstStyle/>
          <a:p>
            <a:pPr algn="ctr"/>
            <a:r>
              <a:rPr lang="en-US" altLang="zh-CN" sz="4000" dirty="0" smtClean="0"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Beyond the age of </a:t>
            </a:r>
            <a:r>
              <a:rPr lang="en-US" altLang="zh-CN" sz="4000" dirty="0" smtClean="0"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altLang="zh-CN" sz="4000" dirty="0" smtClean="0"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ndependence by </a:t>
            </a:r>
            <a:r>
              <a:rPr lang="en-US" altLang="zh-CN" sz="4000" dirty="0" smtClean="0"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f</a:t>
            </a:r>
            <a:r>
              <a:rPr lang="en-US" altLang="zh-CN" sz="4000" dirty="0" smtClean="0"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orcing?</a:t>
            </a:r>
            <a:endParaRPr lang="en-US" altLang="zh-CN" sz="3200" dirty="0"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" name="组 1"/>
          <p:cNvGrpSpPr/>
          <p:nvPr/>
        </p:nvGrpSpPr>
        <p:grpSpPr>
          <a:xfrm>
            <a:off x="896055" y="467081"/>
            <a:ext cx="7805032" cy="830997"/>
            <a:chOff x="881768" y="296432"/>
            <a:chExt cx="7805032" cy="830997"/>
          </a:xfrm>
          <a:effectLst/>
        </p:grpSpPr>
        <p:sp>
          <p:nvSpPr>
            <p:cNvPr id="5" name="文本框 4"/>
            <p:cNvSpPr txBox="1"/>
            <p:nvPr/>
          </p:nvSpPr>
          <p:spPr>
            <a:xfrm>
              <a:off x="881768" y="296432"/>
              <a:ext cx="14991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>
                <a:bevelB w="38100" h="38100" prst="relaxedInset"/>
              </a:sp3d>
            </a:bodyPr>
            <a:lstStyle/>
            <a:p>
              <a:r>
                <a:rPr kumimoji="1" lang="en-US" altLang="zh-CN" sz="4800" spc="-200" dirty="0" smtClean="0">
                  <a:effectLst>
                    <a:outerShdw blurRad="25400" dist="50800" dir="7200000" algn="tr" rotWithShape="0">
                      <a:prstClr val="black">
                        <a:alpha val="40000"/>
                      </a:prstClr>
                    </a:outerShdw>
                  </a:effectLst>
                  <a:latin typeface="Stencil" charset="0"/>
                  <a:ea typeface="Stencil" charset="0"/>
                  <a:cs typeface="Stencil" charset="0"/>
                </a:rPr>
                <a:t>2017</a:t>
              </a:r>
              <a:endParaRPr kumimoji="1" lang="zh-CN" altLang="en-US" sz="3600" spc="-200" dirty="0">
                <a:effectLst>
                  <a:outerShdw blurRad="25400" dist="50800" dir="7200000" algn="tr" rotWithShape="0">
                    <a:prstClr val="black">
                      <a:alpha val="40000"/>
                    </a:prstClr>
                  </a:outerShdw>
                </a:effectLst>
                <a:latin typeface="Stencil" charset="0"/>
                <a:ea typeface="Stencil" charset="0"/>
                <a:cs typeface="Stencil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307431" y="357988"/>
              <a:ext cx="63793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B w="38100" h="38100" prst="relaxedInset"/>
              </a:sp3d>
            </a:bodyPr>
            <a:lstStyle/>
            <a:p>
              <a:r>
                <a:rPr lang="zh-CN" altLang="en-US" sz="2000" b="1" spc="400" dirty="0">
                  <a:effectLst>
                    <a:outerShdw blurRad="25400" dist="50800" dir="7200000" algn="tr" rotWithShape="0">
                      <a:prstClr val="black">
                        <a:alpha val="40000"/>
                      </a:prstClr>
                    </a:outerShdw>
                  </a:effectLst>
                  <a:latin typeface="方正黑体_GBK" panose="03000509000000000000" pitchFamily="65" charset="-122"/>
                  <a:ea typeface="方正黑体_GBK" panose="03000509000000000000" pitchFamily="65" charset="-122"/>
                  <a:cs typeface="Lantinghei SC Demibold" charset="-122"/>
                </a:rPr>
                <a:t>中国数理逻辑会议</a:t>
              </a:r>
              <a:endParaRPr lang="en-US" altLang="zh-CN" sz="2400" b="1" spc="400" dirty="0">
                <a:effectLst>
                  <a:outerShdw blurRad="25400" dist="50800" dir="7200000" algn="tr" rotWithShape="0">
                    <a:prstClr val="black">
                      <a:alpha val="40000"/>
                    </a:prstClr>
                  </a:outerShdw>
                </a:effectLst>
                <a:latin typeface="方正黑体_GBK" panose="03000509000000000000" pitchFamily="65" charset="-122"/>
                <a:ea typeface="方正黑体_GBK" panose="03000509000000000000" pitchFamily="65" charset="-122"/>
                <a:cs typeface="Lantinghei SC Demibold" charset="-122"/>
              </a:endParaRPr>
            </a:p>
            <a:p>
              <a:pPr fontAlgn="t"/>
              <a:r>
                <a:rPr lang="en-US" altLang="zh-CN" sz="2000" b="1" cap="small" dirty="0">
                  <a:effectLst>
                    <a:outerShdw blurRad="25400" dist="50800" dir="7200000" algn="tr" rotWithShape="0">
                      <a:prstClr val="black">
                        <a:alpha val="40000"/>
                      </a:prstClr>
                    </a:outerShdw>
                  </a:effectLst>
                  <a:latin typeface="Times" charset="0"/>
                  <a:ea typeface="Times" charset="0"/>
                  <a:cs typeface="Times" charset="0"/>
                </a:rPr>
                <a:t>Chinese Mathematical Logic Conference</a:t>
              </a:r>
              <a:endParaRPr lang="en-US" altLang="zh-CN" sz="2000" b="1" cap="small" dirty="0">
                <a:effectLst>
                  <a:outerShdw blurRad="25400" dist="50800" dir="7200000" algn="tr" rotWithShape="0">
                    <a:prstClr val="black">
                      <a:alpha val="40000"/>
                    </a:prstClr>
                  </a:outerShdw>
                </a:effectLst>
                <a:latin typeface="Times" charset="0"/>
                <a:ea typeface="Times" charset="0"/>
                <a:cs typeface="Times" charset="0"/>
              </a:endParaRPr>
            </a:p>
          </p:txBody>
        </p:sp>
      </p:grpSp>
      <p:pic>
        <p:nvPicPr>
          <p:cNvPr id="8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" r="22751" b="29264"/>
          <a:stretch/>
        </p:blipFill>
        <p:spPr>
          <a:xfrm flipH="1">
            <a:off x="1812926" y="3051903"/>
            <a:ext cx="2406574" cy="28800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04222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07" y="3205147"/>
            <a:ext cx="5598144" cy="26821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sz="2600" dirty="0" smtClean="0">
                <a:latin typeface="SimHei" charset="-122"/>
                <a:ea typeface="SimHei" charset="-122"/>
                <a:cs typeface="SimHei" charset="-122"/>
              </a:rPr>
              <a:t>时间</a:t>
            </a:r>
            <a:r>
              <a:rPr lang="zh-CN" altLang="en-US" sz="2800" dirty="0"/>
              <a:t>：</a:t>
            </a:r>
            <a:r>
              <a:rPr lang="en-US" sz="3000" dirty="0" smtClean="0"/>
              <a:t>2017.5.2</a:t>
            </a:r>
            <a:r>
              <a:rPr lang="en-US" sz="3000" dirty="0"/>
              <a:t>0</a:t>
            </a:r>
            <a:r>
              <a:rPr lang="en-US" sz="3000" dirty="0" smtClean="0"/>
              <a:t> </a:t>
            </a:r>
            <a:r>
              <a:rPr lang="zh-CN" altLang="en-US" sz="3000" dirty="0" smtClean="0"/>
              <a:t>下午</a:t>
            </a:r>
            <a:r>
              <a:rPr lang="en-US" altLang="zh-CN" sz="3000" dirty="0" smtClean="0"/>
              <a:t> </a:t>
            </a:r>
            <a:r>
              <a:rPr lang="zh-CN" altLang="en-US" sz="3000" dirty="0" smtClean="0"/>
              <a:t> </a:t>
            </a:r>
            <a:r>
              <a:rPr lang="en-US" altLang="zh-CN" sz="3000" dirty="0"/>
              <a:t>02:00-02:50</a:t>
            </a:r>
            <a:endParaRPr lang="en-US" sz="3000" dirty="0" smtClean="0"/>
          </a:p>
          <a:p>
            <a:pPr marL="0" indent="0">
              <a:buNone/>
            </a:pPr>
            <a:r>
              <a:rPr lang="zh-CN" altLang="en-US" sz="2600" dirty="0" smtClean="0">
                <a:latin typeface="SimHei" charset="-122"/>
                <a:ea typeface="SimHei" charset="-122"/>
                <a:cs typeface="SimHei" charset="-122"/>
              </a:rPr>
              <a:t>地点</a:t>
            </a:r>
            <a:r>
              <a:rPr lang="zh-CN" altLang="en-US" sz="2800" dirty="0" smtClean="0"/>
              <a:t>：</a:t>
            </a:r>
            <a:r>
              <a:rPr lang="zh-CN" altLang="en-US" sz="2800" dirty="0"/>
              <a:t>京师大厦第三层第六会议室</a:t>
            </a:r>
            <a:endParaRPr lang="en-US" sz="2800" dirty="0"/>
          </a:p>
          <a:p>
            <a:pPr marL="0" indent="0">
              <a:spcAft>
                <a:spcPts val="600"/>
              </a:spcAft>
              <a:buNone/>
            </a:pPr>
            <a:r>
              <a:rPr lang="zh-CN" altLang="en-US" sz="2600" dirty="0" smtClean="0">
                <a:latin typeface="SimHei" charset="-122"/>
                <a:ea typeface="SimHei" charset="-122"/>
                <a:cs typeface="SimHei" charset="-122"/>
              </a:rPr>
              <a:t>主讲</a:t>
            </a:r>
            <a:r>
              <a:rPr lang="zh-CN" altLang="en-US" sz="2800" dirty="0" smtClean="0"/>
              <a:t>：</a:t>
            </a:r>
            <a:r>
              <a:rPr lang="zh-CN" altLang="en-US" sz="3600" dirty="0">
                <a:latin typeface="STXinwei" charset="-122"/>
                <a:ea typeface="STXinwei" charset="-122"/>
                <a:cs typeface="STXinwei" charset="-122"/>
              </a:rPr>
              <a:t>詹乃军</a:t>
            </a:r>
            <a:r>
              <a:rPr lang="en-US" altLang="zh-CN" sz="3200" dirty="0"/>
              <a:t>  </a:t>
            </a:r>
            <a:r>
              <a:rPr lang="zh-CN" altLang="en-US" sz="2800" dirty="0"/>
              <a:t>研究员</a:t>
            </a:r>
            <a:endParaRPr lang="en-US" altLang="zh-CN" sz="2800" dirty="0"/>
          </a:p>
          <a:p>
            <a:pPr marL="914400" lvl="2" indent="0">
              <a:buNone/>
            </a:pPr>
            <a:r>
              <a:rPr lang="zh-CN" altLang="en-US" sz="2800" dirty="0"/>
              <a:t>中国科学院</a:t>
            </a:r>
            <a:r>
              <a:rPr lang="zh-CN" altLang="en-US" sz="2800" dirty="0" smtClean="0"/>
              <a:t>大学</a:t>
            </a:r>
            <a:endParaRPr lang="en-US" altLang="zh-CN" sz="2800" dirty="0" smtClean="0"/>
          </a:p>
          <a:p>
            <a:pPr marL="914400" lvl="2" indent="0">
              <a:buNone/>
            </a:pPr>
            <a:r>
              <a:rPr lang="zh-CN" altLang="en-US" sz="2800" dirty="0" smtClean="0"/>
              <a:t>理论</a:t>
            </a:r>
            <a:r>
              <a:rPr lang="zh-CN" altLang="en-US" sz="2800" dirty="0"/>
              <a:t>计算机科学</a:t>
            </a:r>
            <a:r>
              <a:rPr lang="zh-CN" altLang="en-US" sz="2800" dirty="0" smtClean="0"/>
              <a:t>专家</a:t>
            </a:r>
            <a:endParaRPr lang="en-US" sz="3000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1735207"/>
            <a:ext cx="12191999" cy="707886"/>
          </a:xfrm>
          <a:prstGeom prst="rect">
            <a:avLst/>
          </a:prstGeom>
          <a:noFill/>
          <a:effectLst>
            <a:outerShdw blurRad="38100" dist="25400" dir="72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  <a:sp3d extrusionH="57150">
              <a:bevelT w="69850" h="38100" prst="cross"/>
            </a:sp3d>
          </a:bodyPr>
          <a:lstStyle/>
          <a:p>
            <a:pPr algn="ctr"/>
            <a:r>
              <a:rPr lang="en-US" altLang="zh-CN" sz="4000" dirty="0" smtClean="0"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Formal design of embedded systems</a:t>
            </a:r>
            <a:endParaRPr kumimoji="1" lang="zh-CN" altLang="en-US" sz="4000" dirty="0"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" name="组 1"/>
          <p:cNvGrpSpPr/>
          <p:nvPr/>
        </p:nvGrpSpPr>
        <p:grpSpPr>
          <a:xfrm>
            <a:off x="896055" y="467081"/>
            <a:ext cx="7805032" cy="830997"/>
            <a:chOff x="881768" y="296432"/>
            <a:chExt cx="7805032" cy="830997"/>
          </a:xfrm>
        </p:grpSpPr>
        <p:sp>
          <p:nvSpPr>
            <p:cNvPr id="5" name="文本框 4"/>
            <p:cNvSpPr txBox="1"/>
            <p:nvPr/>
          </p:nvSpPr>
          <p:spPr>
            <a:xfrm>
              <a:off x="881768" y="296432"/>
              <a:ext cx="14991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>
                <a:bevelB w="38100" h="38100" prst="relaxedInset"/>
              </a:sp3d>
            </a:bodyPr>
            <a:lstStyle/>
            <a:p>
              <a:r>
                <a:rPr kumimoji="1" lang="en-US" altLang="zh-CN" sz="4800" spc="-200" dirty="0" smtClean="0">
                  <a:effectLst>
                    <a:outerShdw blurRad="25400" dist="50800" dir="7200000" algn="tr" rotWithShape="0">
                      <a:prstClr val="black">
                        <a:alpha val="40000"/>
                      </a:prstClr>
                    </a:outerShdw>
                  </a:effectLst>
                  <a:latin typeface="Stencil" charset="0"/>
                  <a:ea typeface="Stencil" charset="0"/>
                  <a:cs typeface="Stencil" charset="0"/>
                </a:rPr>
                <a:t>2017</a:t>
              </a:r>
              <a:endParaRPr kumimoji="1" lang="zh-CN" altLang="en-US" sz="3600" spc="-200" dirty="0">
                <a:effectLst>
                  <a:outerShdw blurRad="25400" dist="50800" dir="7200000" algn="tr" rotWithShape="0">
                    <a:prstClr val="black">
                      <a:alpha val="40000"/>
                    </a:prstClr>
                  </a:outerShdw>
                </a:effectLst>
                <a:latin typeface="Stencil" charset="0"/>
                <a:ea typeface="Stencil" charset="0"/>
                <a:cs typeface="Stencil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307431" y="357988"/>
              <a:ext cx="63793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B w="38100" h="38100" prst="relaxedInset"/>
              </a:sp3d>
            </a:bodyPr>
            <a:lstStyle/>
            <a:p>
              <a:r>
                <a:rPr lang="zh-CN" altLang="en-US" sz="2000" b="1" spc="400" dirty="0">
                  <a:effectLst>
                    <a:outerShdw blurRad="25400" dist="50800" dir="7200000" algn="tr" rotWithShape="0">
                      <a:prstClr val="black">
                        <a:alpha val="40000"/>
                      </a:prstClr>
                    </a:outerShdw>
                  </a:effectLst>
                  <a:latin typeface="方正黑体_GBK" panose="03000509000000000000" pitchFamily="65" charset="-122"/>
                  <a:ea typeface="方正黑体_GBK" panose="03000509000000000000" pitchFamily="65" charset="-122"/>
                  <a:cs typeface="Lantinghei SC Demibold" charset="-122"/>
                </a:rPr>
                <a:t>中国数理逻辑会议</a:t>
              </a:r>
              <a:endParaRPr lang="en-US" altLang="zh-CN" sz="2400" b="1" spc="400" dirty="0">
                <a:effectLst>
                  <a:outerShdw blurRad="25400" dist="50800" dir="7200000" algn="tr" rotWithShape="0">
                    <a:prstClr val="black">
                      <a:alpha val="40000"/>
                    </a:prstClr>
                  </a:outerShdw>
                </a:effectLst>
                <a:latin typeface="方正黑体_GBK" panose="03000509000000000000" pitchFamily="65" charset="-122"/>
                <a:ea typeface="方正黑体_GBK" panose="03000509000000000000" pitchFamily="65" charset="-122"/>
                <a:cs typeface="Lantinghei SC Demibold" charset="-122"/>
              </a:endParaRPr>
            </a:p>
            <a:p>
              <a:pPr fontAlgn="t"/>
              <a:r>
                <a:rPr lang="en-US" altLang="zh-CN" sz="2000" b="1" cap="small" dirty="0">
                  <a:effectLst>
                    <a:outerShdw blurRad="25400" dist="50800" dir="7200000" algn="tr" rotWithShape="0">
                      <a:prstClr val="black">
                        <a:alpha val="40000"/>
                      </a:prstClr>
                    </a:outerShdw>
                  </a:effectLst>
                  <a:latin typeface="Times" charset="0"/>
                  <a:ea typeface="Times" charset="0"/>
                  <a:cs typeface="Times" charset="0"/>
                </a:rPr>
                <a:t>Chinese Mathematical Logic Conference</a:t>
              </a:r>
              <a:endParaRPr lang="en-US" altLang="zh-CN" sz="2000" b="1" cap="small" dirty="0">
                <a:effectLst>
                  <a:outerShdw blurRad="25400" dist="50800" dir="7200000" algn="tr" rotWithShape="0">
                    <a:prstClr val="black">
                      <a:alpha val="40000"/>
                    </a:prstClr>
                  </a:outerShdw>
                </a:effectLst>
                <a:latin typeface="Times" charset="0"/>
                <a:ea typeface="Times" charset="0"/>
                <a:cs typeface="Times" charset="0"/>
              </a:endParaRPr>
            </a:p>
          </p:txBody>
        </p:sp>
      </p:grpSp>
      <p:pic>
        <p:nvPicPr>
          <p:cNvPr id="8" name="图片 3" descr="http://www.iscas.ac.cn/xwdt2016/rdxw2016/201611/W02016112143046125087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6" t="3448" r="13594" b="46954"/>
          <a:stretch/>
        </p:blipFill>
        <p:spPr bwMode="auto">
          <a:xfrm>
            <a:off x="7958138" y="3106241"/>
            <a:ext cx="2389258" cy="2880000"/>
          </a:xfrm>
          <a:prstGeom prst="rect">
            <a:avLst/>
          </a:prstGeom>
          <a:noFill/>
          <a:ln>
            <a:noFill/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  <a:softEdge rad="127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300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314" y="3131778"/>
            <a:ext cx="5672137" cy="27202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sz="2600" dirty="0" smtClean="0">
                <a:latin typeface="SimHei" charset="-122"/>
                <a:ea typeface="SimHei" charset="-122"/>
                <a:cs typeface="SimHei" charset="-122"/>
              </a:rPr>
              <a:t>时间</a:t>
            </a:r>
            <a:r>
              <a:rPr lang="zh-CN" altLang="en-US" sz="2800" dirty="0"/>
              <a:t>：</a:t>
            </a:r>
            <a:r>
              <a:rPr lang="en-US" sz="3000" dirty="0" smtClean="0"/>
              <a:t>2017.5.2</a:t>
            </a:r>
            <a:r>
              <a:rPr lang="en-US" altLang="zh-CN" sz="3000" dirty="0" smtClean="0"/>
              <a:t>1</a:t>
            </a:r>
            <a:r>
              <a:rPr lang="en-US" sz="3000" dirty="0" smtClean="0"/>
              <a:t> </a:t>
            </a:r>
            <a:r>
              <a:rPr lang="zh-CN" altLang="en-US" sz="3000" dirty="0" smtClean="0"/>
              <a:t>上午</a:t>
            </a:r>
            <a:r>
              <a:rPr lang="en-US" sz="3000" dirty="0" smtClean="0"/>
              <a:t> 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09</a:t>
            </a:r>
            <a:r>
              <a:rPr lang="en-US" sz="3000" dirty="0" smtClean="0"/>
              <a:t>:</a:t>
            </a:r>
            <a:r>
              <a:rPr lang="en-US" altLang="zh-CN" sz="3000" dirty="0" smtClean="0"/>
              <a:t>0</a:t>
            </a:r>
            <a:r>
              <a:rPr lang="en-US" sz="3000" dirty="0" smtClean="0"/>
              <a:t>0-</a:t>
            </a:r>
            <a:r>
              <a:rPr lang="en-US" altLang="zh-CN" sz="3000" dirty="0" smtClean="0"/>
              <a:t>09</a:t>
            </a:r>
            <a:r>
              <a:rPr lang="en-US" sz="3000" dirty="0" smtClean="0"/>
              <a:t>:</a:t>
            </a:r>
            <a:r>
              <a:rPr lang="en-US" altLang="zh-CN" sz="3000" dirty="0" smtClean="0"/>
              <a:t>5</a:t>
            </a:r>
            <a:r>
              <a:rPr lang="en-US" sz="3000" dirty="0" smtClean="0"/>
              <a:t>0</a:t>
            </a:r>
          </a:p>
          <a:p>
            <a:pPr marL="0" indent="0">
              <a:buNone/>
            </a:pPr>
            <a:r>
              <a:rPr lang="zh-CN" altLang="en-US" sz="2600" dirty="0" smtClean="0">
                <a:latin typeface="SimHei" charset="-122"/>
                <a:ea typeface="SimHei" charset="-122"/>
                <a:cs typeface="SimHei" charset="-122"/>
              </a:rPr>
              <a:t>地点</a:t>
            </a:r>
            <a:r>
              <a:rPr lang="zh-CN" altLang="en-US" sz="2800" dirty="0" smtClean="0"/>
              <a:t>：</a:t>
            </a:r>
            <a:r>
              <a:rPr lang="zh-CN" altLang="en-US" sz="2800" dirty="0"/>
              <a:t>京师大厦第三层第六会议室</a:t>
            </a:r>
            <a:endParaRPr lang="en-US" sz="2800" dirty="0"/>
          </a:p>
          <a:p>
            <a:pPr marL="0" indent="0">
              <a:buNone/>
            </a:pPr>
            <a:r>
              <a:rPr lang="zh-CN" altLang="en-US" sz="2600" dirty="0" smtClean="0">
                <a:latin typeface="SimHei" charset="-122"/>
                <a:ea typeface="SimHei" charset="-122"/>
                <a:cs typeface="SimHei" charset="-122"/>
              </a:rPr>
              <a:t>主讲</a:t>
            </a:r>
            <a:r>
              <a:rPr lang="zh-CN" altLang="en-US" sz="2800" dirty="0" smtClean="0"/>
              <a:t>：</a:t>
            </a:r>
            <a:r>
              <a:rPr lang="en-US" altLang="zh-CN" sz="3000" dirty="0" err="1" smtClean="0">
                <a:latin typeface="Lucida Calligraphy" panose="03010101010101010101" pitchFamily="66" charset="0"/>
                <a:ea typeface="Apple Chancery" charset="0"/>
                <a:cs typeface="Apple Chancery" charset="0"/>
              </a:rPr>
              <a:t>Anand</a:t>
            </a:r>
            <a:r>
              <a:rPr lang="en-US" altLang="zh-CN" sz="3000" dirty="0" smtClean="0">
                <a:latin typeface="Lucida Calligraphy" panose="03010101010101010101" pitchFamily="66" charset="0"/>
                <a:ea typeface="Apple Chancery" charset="0"/>
                <a:cs typeface="Apple Chancery" charset="0"/>
              </a:rPr>
              <a:t> Pillay</a:t>
            </a:r>
            <a:r>
              <a:rPr lang="en-US" altLang="zh-CN" sz="3000" dirty="0" smtClean="0"/>
              <a:t> </a:t>
            </a:r>
            <a:r>
              <a:rPr lang="zh-CN" altLang="en-US" sz="2800" dirty="0" smtClean="0"/>
              <a:t>教授</a:t>
            </a:r>
            <a:endParaRPr lang="en-US" altLang="zh-CN" sz="2800" dirty="0" smtClean="0"/>
          </a:p>
          <a:p>
            <a:pPr marL="914400" lvl="2" indent="0">
              <a:buNone/>
            </a:pPr>
            <a:r>
              <a:rPr lang="en-US" sz="3000" dirty="0" smtClean="0"/>
              <a:t> University of Notre Dame, USA </a:t>
            </a:r>
            <a:r>
              <a:rPr lang="en-US" altLang="zh-CN" sz="3000" dirty="0" smtClean="0"/>
              <a:t/>
            </a:r>
            <a:br>
              <a:rPr lang="en-US" altLang="zh-CN" sz="3000" dirty="0" smtClean="0"/>
            </a:br>
            <a:r>
              <a:rPr lang="en-US" altLang="zh-CN" sz="3000" dirty="0" smtClean="0"/>
              <a:t> </a:t>
            </a:r>
            <a:r>
              <a:rPr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数理逻辑</a:t>
            </a:r>
            <a:r>
              <a:rPr lang="en-US" altLang="zh-CN" sz="2800" dirty="0" smtClean="0">
                <a:latin typeface="SimSun" charset="-122"/>
                <a:ea typeface="SimSun" charset="-122"/>
                <a:cs typeface="SimSun" charset="-122"/>
              </a:rPr>
              <a:t>·</a:t>
            </a:r>
            <a:r>
              <a:rPr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模型论学家</a:t>
            </a:r>
            <a:endParaRPr lang="en-US" sz="2800" dirty="0">
              <a:latin typeface="SimSun" charset="-122"/>
              <a:ea typeface="SimSun" charset="-122"/>
              <a:cs typeface="SimSun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98" y="3051902"/>
            <a:ext cx="2305354" cy="2880000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4" name="文本框 3"/>
          <p:cNvSpPr txBox="1"/>
          <p:nvPr/>
        </p:nvSpPr>
        <p:spPr>
          <a:xfrm>
            <a:off x="0" y="1735207"/>
            <a:ext cx="12191999" cy="707886"/>
          </a:xfrm>
          <a:prstGeom prst="rect">
            <a:avLst/>
          </a:prstGeom>
          <a:noFill/>
          <a:effectLst>
            <a:outerShdw blurRad="38100" dist="25400" dir="72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  <a:sp3d extrusionH="57150">
              <a:bevelT w="69850" h="38100" prst="cross"/>
            </a:sp3d>
          </a:bodyPr>
          <a:lstStyle/>
          <a:p>
            <a:pPr algn="ctr"/>
            <a:r>
              <a:rPr lang="en-US" altLang="zh-CN" sz="4000" dirty="0" err="1" smtClean="0"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Keisler</a:t>
            </a:r>
            <a:r>
              <a:rPr lang="en-US" altLang="zh-CN" sz="4000" dirty="0" smtClean="0"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 measures and </a:t>
            </a:r>
            <a:r>
              <a:rPr lang="en-US" altLang="zh-CN" sz="4000" dirty="0" err="1" smtClean="0"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combinatorics</a:t>
            </a:r>
            <a:endParaRPr kumimoji="1" lang="zh-CN" altLang="en-US" sz="4000" dirty="0"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" name="组 1"/>
          <p:cNvGrpSpPr/>
          <p:nvPr/>
        </p:nvGrpSpPr>
        <p:grpSpPr>
          <a:xfrm>
            <a:off x="896055" y="470263"/>
            <a:ext cx="7805032" cy="830997"/>
            <a:chOff x="881768" y="299614"/>
            <a:chExt cx="7805032" cy="830997"/>
          </a:xfrm>
        </p:grpSpPr>
        <p:sp>
          <p:nvSpPr>
            <p:cNvPr id="5" name="文本框 4"/>
            <p:cNvSpPr txBox="1"/>
            <p:nvPr/>
          </p:nvSpPr>
          <p:spPr>
            <a:xfrm>
              <a:off x="881768" y="299614"/>
              <a:ext cx="14991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>
                <a:bevelB w="38100" h="38100" prst="relaxedInset"/>
              </a:sp3d>
            </a:bodyPr>
            <a:lstStyle/>
            <a:p>
              <a:r>
                <a:rPr kumimoji="1" lang="en-US" altLang="zh-CN" sz="4800" spc="-200" dirty="0" smtClean="0">
                  <a:effectLst>
                    <a:outerShdw blurRad="25400" dist="50800" dir="7200000" algn="tr" rotWithShape="0">
                      <a:prstClr val="black">
                        <a:alpha val="40000"/>
                      </a:prstClr>
                    </a:outerShdw>
                  </a:effectLst>
                  <a:latin typeface="Stencil" charset="0"/>
                  <a:ea typeface="Stencil" charset="0"/>
                  <a:cs typeface="Stencil" charset="0"/>
                </a:rPr>
                <a:t>2017</a:t>
              </a:r>
              <a:endParaRPr kumimoji="1" lang="zh-CN" altLang="en-US" sz="3600" spc="-200" dirty="0">
                <a:effectLst>
                  <a:outerShdw blurRad="25400" dist="50800" dir="7200000" algn="tr" rotWithShape="0">
                    <a:prstClr val="black">
                      <a:alpha val="40000"/>
                    </a:prstClr>
                  </a:outerShdw>
                </a:effectLst>
                <a:latin typeface="Stencil" charset="0"/>
                <a:ea typeface="Stencil" charset="0"/>
                <a:cs typeface="Stencil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307431" y="357988"/>
              <a:ext cx="63793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B w="38100" h="38100" prst="relaxedInset"/>
              </a:sp3d>
            </a:bodyPr>
            <a:lstStyle/>
            <a:p>
              <a:r>
                <a:rPr lang="zh-CN" altLang="en-US" sz="2000" b="1" spc="400" dirty="0">
                  <a:effectLst>
                    <a:outerShdw blurRad="25400" dist="50800" dir="7200000" algn="tr" rotWithShape="0">
                      <a:prstClr val="black">
                        <a:alpha val="40000"/>
                      </a:prstClr>
                    </a:outerShdw>
                  </a:effectLst>
                  <a:latin typeface="方正黑体_GBK" panose="03000509000000000000" pitchFamily="65" charset="-122"/>
                  <a:ea typeface="方正黑体_GBK" panose="03000509000000000000" pitchFamily="65" charset="-122"/>
                  <a:cs typeface="Lantinghei SC Demibold" charset="-122"/>
                </a:rPr>
                <a:t>中国数理逻辑会议</a:t>
              </a:r>
              <a:endParaRPr lang="en-US" altLang="zh-CN" sz="2400" b="1" spc="400" dirty="0">
                <a:effectLst>
                  <a:outerShdw blurRad="25400" dist="50800" dir="7200000" algn="tr" rotWithShape="0">
                    <a:prstClr val="black">
                      <a:alpha val="40000"/>
                    </a:prstClr>
                  </a:outerShdw>
                </a:effectLst>
                <a:latin typeface="方正黑体_GBK" panose="03000509000000000000" pitchFamily="65" charset="-122"/>
                <a:ea typeface="方正黑体_GBK" panose="03000509000000000000" pitchFamily="65" charset="-122"/>
                <a:cs typeface="Lantinghei SC Demibold" charset="-122"/>
              </a:endParaRPr>
            </a:p>
            <a:p>
              <a:pPr fontAlgn="t"/>
              <a:r>
                <a:rPr lang="en-US" altLang="zh-CN" sz="2000" b="1" cap="small" dirty="0">
                  <a:effectLst>
                    <a:outerShdw blurRad="25400" dist="50800" dir="7200000" algn="tr" rotWithShape="0">
                      <a:prstClr val="black">
                        <a:alpha val="40000"/>
                      </a:prstClr>
                    </a:outerShdw>
                  </a:effectLst>
                  <a:latin typeface="Times" charset="0"/>
                  <a:ea typeface="Times" charset="0"/>
                  <a:cs typeface="Times" charset="0"/>
                </a:rPr>
                <a:t>Chinese Mathematical Logic Conference</a:t>
              </a:r>
              <a:endParaRPr lang="en-US" altLang="zh-CN" sz="2000" b="1" cap="small" dirty="0">
                <a:effectLst>
                  <a:outerShdw blurRad="25400" dist="50800" dir="7200000" algn="tr" rotWithShape="0">
                    <a:prstClr val="black">
                      <a:alpha val="40000"/>
                    </a:prstClr>
                  </a:outerShdw>
                </a:effectLst>
                <a:latin typeface="Times" charset="0"/>
                <a:ea typeface="Times" charset="0"/>
                <a:cs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06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Words>178</Words>
  <Application>Microsoft Office PowerPoint</Application>
  <PresentationFormat>宽屏</PresentationFormat>
  <Paragraphs>42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8" baseType="lpstr">
      <vt:lpstr>Apple Chancery</vt:lpstr>
      <vt:lpstr>Gill Sans</vt:lpstr>
      <vt:lpstr>Lantinghei SC Demibold</vt:lpstr>
      <vt:lpstr>Weibei SC</vt:lpstr>
      <vt:lpstr>DengXian</vt:lpstr>
      <vt:lpstr>方正黑体_GBK</vt:lpstr>
      <vt:lpstr>SimHei</vt:lpstr>
      <vt:lpstr>SimHei</vt:lpstr>
      <vt:lpstr>STKaiti</vt:lpstr>
      <vt:lpstr>STXinwei</vt:lpstr>
      <vt:lpstr>STXinwei</vt:lpstr>
      <vt:lpstr>SimSun</vt:lpstr>
      <vt:lpstr>SimSun</vt:lpstr>
      <vt:lpstr>Arial</vt:lpstr>
      <vt:lpstr>Calibri</vt:lpstr>
      <vt:lpstr>Lucida Calligraphy</vt:lpstr>
      <vt:lpstr>Stencil</vt:lpstr>
      <vt:lpstr>Times</vt:lpstr>
      <vt:lpstr>Trebuchet MS</vt:lpstr>
      <vt:lpstr>Tw Cen MT</vt:lpstr>
      <vt:lpstr>Circuit</vt:lpstr>
      <vt:lpstr>  北京师范大学 数学科学学院  2017.5.19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京师数学大讲坛·第六讲</dc:title>
  <dc:creator>Microsoft Office User</dc:creator>
  <cp:lastModifiedBy>Shi</cp:lastModifiedBy>
  <cp:revision>89</cp:revision>
  <dcterms:created xsi:type="dcterms:W3CDTF">2017-05-13T00:46:09Z</dcterms:created>
  <dcterms:modified xsi:type="dcterms:W3CDTF">2017-05-15T14:22:09Z</dcterms:modified>
</cp:coreProperties>
</file>