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59" autoAdjust="0"/>
  </p:normalViewPr>
  <p:slideViewPr>
    <p:cSldViewPr>
      <p:cViewPr varScale="1">
        <p:scale>
          <a:sx n="111" d="100"/>
          <a:sy n="111" d="100"/>
        </p:scale>
        <p:origin x="-1068" y="-84"/>
      </p:cViewPr>
      <p:guideLst>
        <p:guide orient="horz" pos="754"/>
        <p:guide pos="5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59C6FA3-EF20-4A65-B0C2-675D4204F1EE}" type="datetimeFigureOut">
              <a:rPr lang="zh-CN" altLang="en-US"/>
              <a:pPr>
                <a:defRPr/>
              </a:pPr>
              <a:t>2014-05-31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CAEAEA7-8F96-40C0-BB46-23485FE06E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FB074C-ED19-4726-AFAD-00EE9D5C250B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A294CB-9532-481B-97A1-FBFE9D03611E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473C5-E11A-44EF-8047-926440288E92}" type="datetimeFigureOut">
              <a:rPr lang="zh-CN" altLang="en-US"/>
              <a:pPr>
                <a:defRPr/>
              </a:pPr>
              <a:t>2014-05-31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C9BAF-E2A8-46F3-8C0B-5A425E7D47D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A283D-4974-4D2C-912A-5D148EC2AF80}" type="datetimeFigureOut">
              <a:rPr lang="zh-CN" altLang="en-US"/>
              <a:pPr>
                <a:defRPr/>
              </a:pPr>
              <a:t>2014-05-31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3DC30-390E-44FF-8726-5CA90C1DB0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32C68-BA3D-4163-A44B-7BAEE54811E8}" type="datetimeFigureOut">
              <a:rPr lang="zh-CN" altLang="en-US"/>
              <a:pPr>
                <a:defRPr/>
              </a:pPr>
              <a:t>2014-05-31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76ABE-C67E-49CE-B595-EB66D7FEE5D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457B-1108-4FA9-B6F1-B19A9111EE5F}" type="datetimeFigureOut">
              <a:rPr lang="zh-CN" altLang="en-US"/>
              <a:pPr>
                <a:defRPr/>
              </a:pPr>
              <a:t>2014-05-31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F2F-F8BE-4A13-B000-F6A60B46AF8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860D-ADE0-44FC-859C-39CD1D02514F}" type="datetimeFigureOut">
              <a:rPr lang="zh-CN" altLang="en-US"/>
              <a:pPr>
                <a:defRPr/>
              </a:pPr>
              <a:t>2014-05-31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E5BA3-2B41-4E6E-A4F1-3D25F6823E9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6C08A-D2FF-4519-97EC-ED2663A0B257}" type="datetimeFigureOut">
              <a:rPr lang="zh-CN" altLang="en-US"/>
              <a:pPr>
                <a:defRPr/>
              </a:pPr>
              <a:t>2014-05-31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0D3E-9ECC-4C0D-A458-27ADCA53F0E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9B2AA-6067-4B27-834A-5C66B17C5244}" type="datetimeFigureOut">
              <a:rPr lang="zh-CN" altLang="en-US"/>
              <a:pPr>
                <a:defRPr/>
              </a:pPr>
              <a:t>2014-05-31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D359E-0FDC-45DB-BD1E-1E35115856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710AB-4974-443D-8717-04534E962197}" type="datetimeFigureOut">
              <a:rPr lang="zh-CN" altLang="en-US"/>
              <a:pPr>
                <a:defRPr/>
              </a:pPr>
              <a:t>2014-05-31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1CD3-E11E-4C12-9F9E-1EFB1A47973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C98C1-3F08-422F-B529-CEED7E2B7462}" type="datetimeFigureOut">
              <a:rPr lang="zh-CN" altLang="en-US"/>
              <a:pPr>
                <a:defRPr/>
              </a:pPr>
              <a:t>2014-05-31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AAEAB-CCF0-432C-8E2D-0FE079761A1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91351-FDC5-460F-8D93-A384D260F393}" type="datetimeFigureOut">
              <a:rPr lang="zh-CN" altLang="en-US"/>
              <a:pPr>
                <a:defRPr/>
              </a:pPr>
              <a:t>2014-05-31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4EF78-23AE-4342-87D2-2DDAD2A12E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11A2E-BE94-4524-A5ED-D6E094BFEB29}" type="datetimeFigureOut">
              <a:rPr lang="zh-CN" altLang="en-US"/>
              <a:pPr>
                <a:defRPr/>
              </a:pPr>
              <a:t>2014-05-31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A3390-4008-4B6B-A085-85AA13EE83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69FADDA-461F-4741-857C-22672A9D9E14}" type="datetimeFigureOut">
              <a:rPr lang="zh-CN" altLang="en-US"/>
              <a:pPr>
                <a:defRPr/>
              </a:pPr>
              <a:t>2014-05-31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629532E-129B-41A6-8170-8F6D97CD522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75" y="0"/>
            <a:ext cx="9144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1547813" y="2708275"/>
            <a:ext cx="6335712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ct val="50000"/>
              </a:spcAft>
            </a:pPr>
            <a:r>
              <a:rPr lang="zh-CN" altLang="en-US" sz="6000" b="1">
                <a:latin typeface="Calibri" pitchFamily="34" charset="0"/>
                <a:ea typeface="迷你简启体" pitchFamily="65" charset="-122"/>
              </a:rPr>
              <a:t>无处不在的数学</a:t>
            </a:r>
          </a:p>
          <a:p>
            <a:pPr algn="ctr"/>
            <a:r>
              <a:rPr lang="zh-CN" altLang="en-US" sz="4400" b="1">
                <a:latin typeface="Calibri" pitchFamily="34" charset="0"/>
                <a:ea typeface="迷你简启体" pitchFamily="65" charset="-122"/>
              </a:rPr>
              <a:t>保继光</a:t>
            </a:r>
          </a:p>
          <a:p>
            <a:pPr algn="ctr"/>
            <a:r>
              <a:rPr lang="en-US" altLang="zh-CN" sz="4400" b="1">
                <a:latin typeface="Calibri" pitchFamily="34" charset="0"/>
                <a:ea typeface="迷你简启体" pitchFamily="65" charset="-122"/>
              </a:rPr>
              <a:t>2014-05-14</a:t>
            </a:r>
          </a:p>
        </p:txBody>
      </p:sp>
      <p:pic>
        <p:nvPicPr>
          <p:cNvPr id="14339" name="图片 6"/>
          <p:cNvPicPr>
            <a:picLocks noChangeAspect="1"/>
          </p:cNvPicPr>
          <p:nvPr/>
        </p:nvPicPr>
        <p:blipFill>
          <a:blip r:embed="rId4"/>
          <a:srcRect t="12590"/>
          <a:stretch>
            <a:fillRect/>
          </a:stretch>
        </p:blipFill>
        <p:spPr bwMode="auto">
          <a:xfrm>
            <a:off x="-3175" y="6000750"/>
            <a:ext cx="38227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-3650" y="0"/>
            <a:ext cx="9144000" cy="2348880"/>
          </a:xfrm>
          <a:prstGeom prst="rect">
            <a:avLst/>
          </a:prstGeom>
          <a:gradFill>
            <a:gsLst>
              <a:gs pos="10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  <a:alpha val="0"/>
                  <a:lumMod val="0"/>
                  <a:lumOff val="10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组合 3"/>
          <p:cNvGrpSpPr>
            <a:grpSpLocks/>
          </p:cNvGrpSpPr>
          <p:nvPr/>
        </p:nvGrpSpPr>
        <p:grpSpPr bwMode="auto">
          <a:xfrm>
            <a:off x="36513" y="254000"/>
            <a:ext cx="9107487" cy="6581775"/>
            <a:chOff x="36512" y="253355"/>
            <a:chExt cx="9107488" cy="6581750"/>
          </a:xfrm>
        </p:grpSpPr>
        <p:pic>
          <p:nvPicPr>
            <p:cNvPr id="41987" name="图片 4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512" y="5587330"/>
              <a:ext cx="9107488" cy="1247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88" name="图片 5"/>
            <p:cNvPicPr>
              <a:picLocks noChangeAspect="1"/>
            </p:cNvPicPr>
            <p:nvPr/>
          </p:nvPicPr>
          <p:blipFill>
            <a:blip r:embed="rId3"/>
            <a:srcRect t="13222"/>
            <a:stretch>
              <a:fillRect/>
            </a:stretch>
          </p:blipFill>
          <p:spPr bwMode="auto">
            <a:xfrm>
              <a:off x="36512" y="253355"/>
              <a:ext cx="3267075" cy="727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989" name="矩形 6"/>
          <p:cNvSpPr>
            <a:spLocks noChangeArrowheads="1"/>
          </p:cNvSpPr>
          <p:nvPr/>
        </p:nvSpPr>
        <p:spPr bwMode="auto">
          <a:xfrm>
            <a:off x="3132138" y="260350"/>
            <a:ext cx="5183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54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序 言</a:t>
            </a:r>
            <a:r>
              <a:rPr lang="zh-CN" altLang="en-US" sz="4400" b="1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 </a:t>
            </a:r>
          </a:p>
        </p:txBody>
      </p:sp>
      <p:pic>
        <p:nvPicPr>
          <p:cNvPr id="41990" name="Picture 4" descr="http://edu6.teacher.com.cn/tln009a/pic/p00010101010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412875"/>
            <a:ext cx="3097212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8" descr="http://www.sgst.cn/xwdt/gnsd/200708/W02007080934329437442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2863" y="1401763"/>
            <a:ext cx="27368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2" name="矩形 5"/>
          <p:cNvSpPr>
            <a:spLocks noChangeArrowheads="1"/>
          </p:cNvSpPr>
          <p:nvPr/>
        </p:nvSpPr>
        <p:spPr bwMode="auto">
          <a:xfrm>
            <a:off x="684213" y="3862388"/>
            <a:ext cx="76327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sz="2400" b="1">
                <a:latin typeface="黑体" pitchFamily="2" charset="-122"/>
                <a:ea typeface="黑体" pitchFamily="2" charset="-122"/>
              </a:rPr>
              <a:t>    </a:t>
            </a:r>
            <a:r>
              <a:rPr lang="zh-CN" altLang="zh-CN" sz="2400" b="1">
                <a:latin typeface="黑体" pitchFamily="2" charset="-122"/>
                <a:ea typeface="黑体" pitchFamily="2" charset="-122"/>
              </a:rPr>
              <a:t>著名数学家陈景润带入我们这一代走进数学春天，却同时给社会留下了挥之不去的负面影响。提到数学，人们就联想到</a:t>
            </a:r>
            <a:r>
              <a:rPr lang="en-US" altLang="zh-CN" sz="2400" b="1"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zh-CN" sz="2400" b="1">
                <a:latin typeface="黑体" pitchFamily="2" charset="-122"/>
                <a:ea typeface="黑体" pitchFamily="2" charset="-122"/>
              </a:rPr>
              <a:t>纯理论</a:t>
            </a:r>
            <a:r>
              <a:rPr lang="en-US" altLang="zh-CN" sz="2400" b="1">
                <a:latin typeface="黑体" pitchFamily="2" charset="-122"/>
                <a:ea typeface="黑体" pitchFamily="2" charset="-122"/>
              </a:rPr>
              <a:t>”</a:t>
            </a:r>
            <a:r>
              <a:rPr lang="zh-CN" altLang="zh-CN" sz="2400" b="1">
                <a:latin typeface="黑体" pitchFamily="2" charset="-122"/>
                <a:ea typeface="黑体" pitchFamily="2" charset="-122"/>
              </a:rPr>
              <a:t>和</a:t>
            </a:r>
            <a:r>
              <a:rPr lang="en-US" altLang="zh-CN" sz="2400" b="1">
                <a:latin typeface="黑体" pitchFamily="2" charset="-122"/>
                <a:ea typeface="黑体" pitchFamily="2" charset="-122"/>
              </a:rPr>
              <a:t>“</a:t>
            </a:r>
            <a:r>
              <a:rPr lang="zh-CN" altLang="zh-CN" sz="2400" b="1">
                <a:latin typeface="黑体" pitchFamily="2" charset="-122"/>
                <a:ea typeface="黑体" pitchFamily="2" charset="-122"/>
              </a:rPr>
              <a:t>书呆子</a:t>
            </a:r>
            <a:r>
              <a:rPr lang="en-US" altLang="zh-CN" sz="2400" b="1">
                <a:latin typeface="黑体" pitchFamily="2" charset="-122"/>
                <a:ea typeface="黑体" pitchFamily="2" charset="-122"/>
              </a:rPr>
              <a:t>”</a:t>
            </a:r>
            <a:r>
              <a:rPr lang="zh-CN" altLang="zh-CN" sz="2400" b="1">
                <a:latin typeface="黑体" pitchFamily="2" charset="-122"/>
                <a:ea typeface="黑体" pitchFamily="2" charset="-122"/>
              </a:rPr>
              <a:t>，敬而远之。虽然人们对数学重要性的认识在不断提高，但社会对数学重要性的认同绝大多数是从众的。</a:t>
            </a:r>
            <a:endParaRPr lang="zh-CN" altLang="en-US" sz="2400" b="1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41993" name="Picture 10" descr="http://image.socang.com/ArtistProduct/2009/02/19/X2339178125.jpg"/>
          <p:cNvPicPr>
            <a:picLocks noChangeAspect="1" noChangeArrowheads="1"/>
          </p:cNvPicPr>
          <p:nvPr/>
        </p:nvPicPr>
        <p:blipFill>
          <a:blip r:embed="rId6"/>
          <a:srcRect t="17699"/>
          <a:stretch>
            <a:fillRect/>
          </a:stretch>
        </p:blipFill>
        <p:spPr bwMode="auto">
          <a:xfrm>
            <a:off x="6805613" y="1412875"/>
            <a:ext cx="1611312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1"/>
          <p:cNvGrpSpPr>
            <a:grpSpLocks/>
          </p:cNvGrpSpPr>
          <p:nvPr/>
        </p:nvGrpSpPr>
        <p:grpSpPr bwMode="auto">
          <a:xfrm>
            <a:off x="36513" y="254000"/>
            <a:ext cx="9107487" cy="6581775"/>
            <a:chOff x="36512" y="253355"/>
            <a:chExt cx="9107488" cy="6581750"/>
          </a:xfrm>
        </p:grpSpPr>
        <p:pic>
          <p:nvPicPr>
            <p:cNvPr id="16387" name="图片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512" y="5587330"/>
              <a:ext cx="9107488" cy="1247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88" name="图片 4"/>
            <p:cNvPicPr>
              <a:picLocks noChangeAspect="1"/>
            </p:cNvPicPr>
            <p:nvPr/>
          </p:nvPicPr>
          <p:blipFill>
            <a:blip r:embed="rId3"/>
            <a:srcRect t="13222"/>
            <a:stretch>
              <a:fillRect/>
            </a:stretch>
          </p:blipFill>
          <p:spPr bwMode="auto">
            <a:xfrm>
              <a:off x="36512" y="253355"/>
              <a:ext cx="3267075" cy="727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6" name="内容占位符 2"/>
          <p:cNvSpPr>
            <a:spLocks/>
          </p:cNvSpPr>
          <p:nvPr/>
        </p:nvSpPr>
        <p:spPr bwMode="auto">
          <a:xfrm>
            <a:off x="250825" y="908050"/>
            <a:ext cx="81534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30000"/>
              </a:lnSpc>
              <a:spcBef>
                <a:spcPct val="20000"/>
              </a:spcBef>
              <a:buFont typeface="Wingdings" pitchFamily="2" charset="2"/>
              <a:buChar char="p"/>
            </a:pPr>
            <a:r>
              <a:rPr lang="zh-CN" altLang="en-US" sz="4800" b="1">
                <a:solidFill>
                  <a:schemeClr val="tx2"/>
                </a:solidFill>
                <a:latin typeface="黑体" pitchFamily="2" charset="-122"/>
                <a:ea typeface="黑体" pitchFamily="2" charset="-122"/>
                <a:sym typeface="Arial" charset="0"/>
              </a:rPr>
              <a:t> 文学与数学</a:t>
            </a:r>
          </a:p>
          <a:p>
            <a:pPr marL="342900" indent="-342900" algn="ctr">
              <a:lnSpc>
                <a:spcPct val="130000"/>
              </a:lnSpc>
              <a:spcBef>
                <a:spcPct val="20000"/>
              </a:spcBef>
              <a:buFont typeface="Wingdings" pitchFamily="2" charset="2"/>
              <a:buChar char="p"/>
            </a:pPr>
            <a:r>
              <a:rPr lang="zh-CN" altLang="en-US" sz="4800" b="1">
                <a:solidFill>
                  <a:schemeClr val="tx2"/>
                </a:solidFill>
                <a:latin typeface="黑体" pitchFamily="2" charset="-122"/>
                <a:ea typeface="黑体" pitchFamily="2" charset="-122"/>
                <a:sym typeface="Arial" charset="0"/>
              </a:rPr>
              <a:t> 生活与数学 </a:t>
            </a:r>
            <a:endParaRPr lang="en-US" altLang="zh-CN" sz="4800" b="1">
              <a:solidFill>
                <a:schemeClr val="tx2"/>
              </a:solidFill>
              <a:latin typeface="黑体" pitchFamily="2" charset="-122"/>
              <a:ea typeface="黑体" pitchFamily="2" charset="-122"/>
              <a:sym typeface="Arial" charset="0"/>
            </a:endParaRPr>
          </a:p>
          <a:p>
            <a:pPr marL="342900" indent="-342900" algn="ctr">
              <a:lnSpc>
                <a:spcPct val="130000"/>
              </a:lnSpc>
              <a:spcBef>
                <a:spcPct val="20000"/>
              </a:spcBef>
              <a:buFont typeface="Wingdings" pitchFamily="2" charset="2"/>
              <a:buChar char="p"/>
            </a:pPr>
            <a:r>
              <a:rPr lang="zh-CN" altLang="en-US" sz="4800" b="1">
                <a:solidFill>
                  <a:schemeClr val="tx2"/>
                </a:solidFill>
                <a:latin typeface="黑体" pitchFamily="2" charset="-122"/>
                <a:ea typeface="黑体" pitchFamily="2" charset="-122"/>
                <a:sym typeface="Arial" charset="0"/>
              </a:rPr>
              <a:t> 成功与数学</a:t>
            </a:r>
            <a:endParaRPr lang="en-US" sz="4800" b="1">
              <a:solidFill>
                <a:schemeClr val="tx2"/>
              </a:solidFill>
              <a:latin typeface="黑体" pitchFamily="2" charset="-122"/>
              <a:ea typeface="黑体" pitchFamily="2" charset="-122"/>
              <a:sym typeface="Arial" charset="0"/>
            </a:endParaRPr>
          </a:p>
          <a:p>
            <a:pPr marL="342900" indent="-342900" algn="ctr">
              <a:lnSpc>
                <a:spcPct val="130000"/>
              </a:lnSpc>
              <a:spcBef>
                <a:spcPct val="20000"/>
              </a:spcBef>
              <a:buFont typeface="Wingdings" pitchFamily="2" charset="2"/>
              <a:buChar char="p"/>
            </a:pPr>
            <a:r>
              <a:rPr lang="zh-CN" altLang="en-US" sz="4800" b="1">
                <a:solidFill>
                  <a:schemeClr val="tx2"/>
                </a:solidFill>
                <a:latin typeface="黑体" pitchFamily="2" charset="-122"/>
                <a:ea typeface="黑体" pitchFamily="2" charset="-122"/>
                <a:sym typeface="Arial" charset="0"/>
              </a:rPr>
              <a:t> 强国与数学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zh-CN" altLang="en-US" sz="48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组合 1"/>
          <p:cNvGrpSpPr>
            <a:grpSpLocks/>
          </p:cNvGrpSpPr>
          <p:nvPr/>
        </p:nvGrpSpPr>
        <p:grpSpPr bwMode="auto">
          <a:xfrm>
            <a:off x="36513" y="254000"/>
            <a:ext cx="9107487" cy="6581775"/>
            <a:chOff x="36512" y="253355"/>
            <a:chExt cx="9107488" cy="6581750"/>
          </a:xfrm>
        </p:grpSpPr>
        <p:pic>
          <p:nvPicPr>
            <p:cNvPr id="43011" name="图片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512" y="5587330"/>
              <a:ext cx="9107488" cy="1247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12" name="图片 4"/>
            <p:cNvPicPr>
              <a:picLocks noChangeAspect="1"/>
            </p:cNvPicPr>
            <p:nvPr/>
          </p:nvPicPr>
          <p:blipFill>
            <a:blip r:embed="rId3"/>
            <a:srcRect t="13222"/>
            <a:stretch>
              <a:fillRect/>
            </a:stretch>
          </p:blipFill>
          <p:spPr bwMode="auto">
            <a:xfrm>
              <a:off x="36512" y="253355"/>
              <a:ext cx="3267075" cy="727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924300" y="2349500"/>
            <a:ext cx="946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6000" b="1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图片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408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TextBox 8"/>
          <p:cNvSpPr txBox="1">
            <a:spLocks noChangeArrowheads="1"/>
          </p:cNvSpPr>
          <p:nvPr/>
        </p:nvSpPr>
        <p:spPr bwMode="auto">
          <a:xfrm>
            <a:off x="900113" y="2420938"/>
            <a:ext cx="770413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chemeClr val="bg1"/>
                </a:solidFill>
                <a:latin typeface="迷你简启体" pitchFamily="65" charset="-122"/>
                <a:ea typeface="迷你简启体" pitchFamily="65" charset="-122"/>
              </a:rPr>
              <a:t>                  谢  谢 ！</a:t>
            </a:r>
          </a:p>
          <a:p>
            <a:endParaRPr lang="zh-CN" altLang="en-US" sz="4000" b="1">
              <a:solidFill>
                <a:schemeClr val="bg1"/>
              </a:solidFill>
              <a:latin typeface="黑体" pitchFamily="2" charset="-122"/>
              <a:ea typeface="黑体" pitchFamily="2" charset="-122"/>
            </a:endParaRPr>
          </a:p>
          <a:p>
            <a:endParaRPr lang="zh-CN" altLang="en-US" sz="4000" b="1">
              <a:solidFill>
                <a:schemeClr val="bg1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en-US" altLang="zh-CN" sz="4000" b="1">
                <a:solidFill>
                  <a:srgbClr val="FF0000"/>
                </a:solidFill>
              </a:rPr>
              <a:t>http://math.bnu.edu.cn/~jgbao</a:t>
            </a:r>
            <a:endParaRPr lang="zh-CN" altLang="en-US" sz="4000" b="1">
              <a:solidFill>
                <a:schemeClr val="bg1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138</Words>
  <Application>Microsoft Office PowerPoint</Application>
  <PresentationFormat>On-screen Show (4:3)</PresentationFormat>
  <Paragraphs>16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Calibri</vt:lpstr>
      <vt:lpstr>迷你简启体</vt:lpstr>
      <vt:lpstr>黑体</vt:lpstr>
      <vt:lpstr>Wingdings</vt:lpstr>
      <vt:lpstr>Office 主题​​</vt:lpstr>
      <vt:lpstr>幻灯片 1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林馨怡</dc:creator>
  <cp:lastModifiedBy>m</cp:lastModifiedBy>
  <cp:revision>32</cp:revision>
  <dcterms:created xsi:type="dcterms:W3CDTF">2014-05-07T15:34:53Z</dcterms:created>
  <dcterms:modified xsi:type="dcterms:W3CDTF">2014-05-31T02:44:34Z</dcterms:modified>
</cp:coreProperties>
</file>