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56" r:id="rId2"/>
    <p:sldId id="357" r:id="rId3"/>
    <p:sldId id="358" r:id="rId4"/>
    <p:sldId id="359" r:id="rId5"/>
    <p:sldId id="360" r:id="rId6"/>
    <p:sldId id="361" r:id="rId7"/>
    <p:sldId id="488" r:id="rId8"/>
    <p:sldId id="467" r:id="rId9"/>
    <p:sldId id="362" r:id="rId10"/>
    <p:sldId id="487" r:id="rId11"/>
    <p:sldId id="363" r:id="rId12"/>
    <p:sldId id="483" r:id="rId13"/>
    <p:sldId id="484" r:id="rId14"/>
    <p:sldId id="485" r:id="rId15"/>
    <p:sldId id="486" r:id="rId16"/>
    <p:sldId id="368" r:id="rId17"/>
    <p:sldId id="369" r:id="rId18"/>
    <p:sldId id="370" r:id="rId19"/>
    <p:sldId id="429" r:id="rId20"/>
    <p:sldId id="476" r:id="rId21"/>
    <p:sldId id="374" r:id="rId22"/>
    <p:sldId id="379" r:id="rId23"/>
    <p:sldId id="380" r:id="rId24"/>
    <p:sldId id="381" r:id="rId25"/>
    <p:sldId id="431" r:id="rId26"/>
    <p:sldId id="489" r:id="rId27"/>
    <p:sldId id="479" r:id="rId28"/>
    <p:sldId id="490" r:id="rId29"/>
    <p:sldId id="481" r:id="rId30"/>
    <p:sldId id="482" r:id="rId31"/>
    <p:sldId id="491" r:id="rId32"/>
    <p:sldId id="440" r:id="rId33"/>
    <p:sldId id="477" r:id="rId34"/>
    <p:sldId id="442" r:id="rId35"/>
    <p:sldId id="441" r:id="rId36"/>
    <p:sldId id="492" r:id="rId37"/>
    <p:sldId id="449" r:id="rId38"/>
    <p:sldId id="448" r:id="rId39"/>
    <p:sldId id="447" r:id="rId40"/>
    <p:sldId id="451" r:id="rId41"/>
    <p:sldId id="453" r:id="rId42"/>
    <p:sldId id="393" r:id="rId43"/>
    <p:sldId id="394" r:id="rId44"/>
    <p:sldId id="395" r:id="rId45"/>
    <p:sldId id="400" r:id="rId46"/>
    <p:sldId id="401" r:id="rId47"/>
    <p:sldId id="402" r:id="rId48"/>
    <p:sldId id="475" r:id="rId49"/>
    <p:sldId id="404" r:id="rId50"/>
    <p:sldId id="405" r:id="rId51"/>
    <p:sldId id="406" r:id="rId52"/>
    <p:sldId id="407" r:id="rId53"/>
    <p:sldId id="408" r:id="rId54"/>
    <p:sldId id="47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69" r:id="rId65"/>
    <p:sldId id="462" r:id="rId66"/>
    <p:sldId id="463" r:id="rId67"/>
    <p:sldId id="419" r:id="rId68"/>
    <p:sldId id="420" r:id="rId69"/>
    <p:sldId id="468" r:id="rId7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25732AA1-8630-4708-8161-355A6BE04DFA}">
          <p14:sldIdLst>
            <p14:sldId id="256"/>
          </p14:sldIdLst>
        </p14:section>
        <p14:section name="无标题节" id="{F03F7F17-8CEB-4441-AE67-4822172C5EED}">
          <p14:sldIdLst>
            <p14:sldId id="257"/>
            <p14:sldId id="262"/>
            <p14:sldId id="258"/>
            <p14:sldId id="263"/>
            <p14:sldId id="266"/>
            <p14:sldId id="267"/>
            <p14:sldId id="354"/>
            <p14:sldId id="271"/>
            <p14:sldId id="274"/>
            <p14:sldId id="275"/>
            <p14:sldId id="276"/>
            <p14:sldId id="323"/>
            <p14:sldId id="351"/>
            <p14:sldId id="277"/>
            <p14:sldId id="268"/>
            <p14:sldId id="282"/>
            <p14:sldId id="283"/>
            <p14:sldId id="285"/>
            <p14:sldId id="284"/>
            <p14:sldId id="286"/>
            <p14:sldId id="287"/>
            <p14:sldId id="292"/>
            <p14:sldId id="288"/>
            <p14:sldId id="289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9"/>
            <p14:sldId id="310"/>
            <p14:sldId id="315"/>
            <p14:sldId id="316"/>
            <p14:sldId id="335"/>
            <p14:sldId id="318"/>
            <p14:sldId id="319"/>
            <p14:sldId id="320"/>
            <p14:sldId id="321"/>
            <p14:sldId id="324"/>
            <p14:sldId id="325"/>
            <p14:sldId id="326"/>
            <p14:sldId id="327"/>
            <p14:sldId id="328"/>
            <p14:sldId id="329"/>
            <p14:sldId id="334"/>
            <p14:sldId id="337"/>
            <p14:sldId id="331"/>
            <p14:sldId id="332"/>
            <p14:sldId id="333"/>
            <p14:sldId id="338"/>
            <p14:sldId id="339"/>
            <p14:sldId id="340"/>
            <p14:sldId id="345"/>
            <p14:sldId id="348"/>
            <p14:sldId id="352"/>
            <p14:sldId id="349"/>
            <p14:sldId id="350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91" autoAdjust="0"/>
    <p:restoredTop sz="94660"/>
  </p:normalViewPr>
  <p:slideViewPr>
    <p:cSldViewPr>
      <p:cViewPr>
        <p:scale>
          <a:sx n="52" d="100"/>
          <a:sy n="52" d="100"/>
        </p:scale>
        <p:origin x="-10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412C-C660-44A5-A5CE-8D9D84B5EE5C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9183-50A7-4332-8F1C-E7FE6E4CF2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87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0050" algn="l"/>
                <a:tab pos="800100" algn="l"/>
                <a:tab pos="1201738" algn="l"/>
                <a:tab pos="1601788" algn="l"/>
                <a:tab pos="2003425" algn="l"/>
                <a:tab pos="2403475" algn="l"/>
                <a:tab pos="2805113" algn="l"/>
                <a:tab pos="3205163" algn="l"/>
                <a:tab pos="3606800" algn="l"/>
                <a:tab pos="4006850" algn="l"/>
                <a:tab pos="4408488" algn="l"/>
                <a:tab pos="4808538" algn="l"/>
                <a:tab pos="5210175" algn="l"/>
                <a:tab pos="5610225" algn="l"/>
                <a:tab pos="6011863" algn="l"/>
                <a:tab pos="6411913" algn="l"/>
                <a:tab pos="6813550" algn="l"/>
                <a:tab pos="7213600" algn="l"/>
                <a:tab pos="7615238" algn="l"/>
                <a:tab pos="8015288" algn="l"/>
              </a:tabLst>
            </a:pPr>
            <a:fld id="{30628B8F-121F-4867-AE2C-51478F3A3446}" type="slidenum">
              <a:rPr lang="en-US" altLang="zh-CN">
                <a:solidFill>
                  <a:srgbClr val="000000"/>
                </a:solidFill>
                <a:latin typeface="Times New Roman" pitchFamily="18" charset="0"/>
                <a:ea typeface="微软雅黑"/>
                <a:cs typeface="微软雅黑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0050" algn="l"/>
                  <a:tab pos="800100" algn="l"/>
                  <a:tab pos="1201738" algn="l"/>
                  <a:tab pos="1601788" algn="l"/>
                  <a:tab pos="2003425" algn="l"/>
                  <a:tab pos="2403475" algn="l"/>
                  <a:tab pos="2805113" algn="l"/>
                  <a:tab pos="3205163" algn="l"/>
                  <a:tab pos="3606800" algn="l"/>
                  <a:tab pos="4006850" algn="l"/>
                  <a:tab pos="4408488" algn="l"/>
                  <a:tab pos="4808538" algn="l"/>
                  <a:tab pos="5210175" algn="l"/>
                  <a:tab pos="5610225" algn="l"/>
                  <a:tab pos="6011863" algn="l"/>
                  <a:tab pos="6411913" algn="l"/>
                  <a:tab pos="6813550" algn="l"/>
                  <a:tab pos="7213600" algn="l"/>
                  <a:tab pos="7615238" algn="l"/>
                  <a:tab pos="8015288" algn="l"/>
                </a:tabLst>
              </a:pPr>
              <a:t>3</a:t>
            </a:fld>
            <a:endParaRPr lang="en-US" altLang="zh-CN">
              <a:solidFill>
                <a:srgbClr val="000000"/>
              </a:solidFill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0050" algn="l"/>
                <a:tab pos="800100" algn="l"/>
                <a:tab pos="1201738" algn="l"/>
                <a:tab pos="1601788" algn="l"/>
                <a:tab pos="2003425" algn="l"/>
                <a:tab pos="2403475" algn="l"/>
                <a:tab pos="2805113" algn="l"/>
                <a:tab pos="3205163" algn="l"/>
                <a:tab pos="3606800" algn="l"/>
                <a:tab pos="4006850" algn="l"/>
                <a:tab pos="4408488" algn="l"/>
                <a:tab pos="4808538" algn="l"/>
                <a:tab pos="5210175" algn="l"/>
                <a:tab pos="5610225" algn="l"/>
                <a:tab pos="6011863" algn="l"/>
                <a:tab pos="6411913" algn="l"/>
                <a:tab pos="6813550" algn="l"/>
                <a:tab pos="7213600" algn="l"/>
                <a:tab pos="7615238" algn="l"/>
                <a:tab pos="8015288" algn="l"/>
              </a:tabLst>
            </a:pPr>
            <a:fld id="{3BF5ED95-46C8-4CD2-80AD-B99A9A47D540}" type="slidenum">
              <a:rPr lang="en-US" altLang="zh-CN">
                <a:solidFill>
                  <a:srgbClr val="000000"/>
                </a:solidFill>
                <a:latin typeface="Times New Roman" pitchFamily="18" charset="0"/>
                <a:ea typeface="微软雅黑"/>
                <a:cs typeface="微软雅黑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0050" algn="l"/>
                  <a:tab pos="800100" algn="l"/>
                  <a:tab pos="1201738" algn="l"/>
                  <a:tab pos="1601788" algn="l"/>
                  <a:tab pos="2003425" algn="l"/>
                  <a:tab pos="2403475" algn="l"/>
                  <a:tab pos="2805113" algn="l"/>
                  <a:tab pos="3205163" algn="l"/>
                  <a:tab pos="3606800" algn="l"/>
                  <a:tab pos="4006850" algn="l"/>
                  <a:tab pos="4408488" algn="l"/>
                  <a:tab pos="4808538" algn="l"/>
                  <a:tab pos="5210175" algn="l"/>
                  <a:tab pos="5610225" algn="l"/>
                  <a:tab pos="6011863" algn="l"/>
                  <a:tab pos="6411913" algn="l"/>
                  <a:tab pos="6813550" algn="l"/>
                  <a:tab pos="7213600" algn="l"/>
                  <a:tab pos="7615238" algn="l"/>
                  <a:tab pos="8015288" algn="l"/>
                </a:tabLst>
              </a:pPr>
              <a:t>5</a:t>
            </a:fld>
            <a:endParaRPr lang="en-US" altLang="zh-CN">
              <a:solidFill>
                <a:srgbClr val="000000"/>
              </a:solidFill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EFFD14-3A3E-44D5-9E6F-9B547AE1E8A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BAFA2A6-F3CE-47C7-95C2-F26E09536998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5"/>
            <a:ext cx="4846108" cy="342543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</p:spPr>
        <p:txBody>
          <a:bodyPr wrap="none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6.png"/><Relationship Id="rId4" Type="http://schemas.openxmlformats.org/officeDocument/2006/relationships/oleObject" Target="../embeddings/oleObject2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779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q-Processes in Modeling Coalescent with Recombination </a:t>
            </a:r>
            <a:endParaRPr lang="zh-CN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124200"/>
            <a:ext cx="7921625" cy="28194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i="1" dirty="0" smtClean="0">
                <a:solidFill>
                  <a:schemeClr val="hlink"/>
                </a:solidFill>
                <a:ea typeface="华文行楷" pitchFamily="2" charset="-122"/>
              </a:rPr>
              <a:t>马志明</a:t>
            </a:r>
            <a:endParaRPr lang="en-US" altLang="zh-CN" sz="4800" i="1" dirty="0" smtClean="0">
              <a:solidFill>
                <a:schemeClr val="hlink"/>
              </a:solidFill>
              <a:ea typeface="华文行楷" pitchFamily="2" charset="-12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i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                 </a:t>
            </a:r>
            <a:endParaRPr lang="en-US" altLang="zh-CN" sz="2800" i="1" dirty="0" smtClean="0">
              <a:solidFill>
                <a:srgbClr val="0070C0"/>
              </a:solidFill>
              <a:latin typeface="隶书" pitchFamily="49" charset="-122"/>
              <a:ea typeface="隶书" pitchFamily="49" charset="-12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           2013-7-10,</a:t>
            </a:r>
            <a:r>
              <a:rPr lang="zh-CN" altLang="en-US" sz="2800" i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西南交大</a:t>
            </a:r>
            <a:r>
              <a:rPr lang="zh-CN" altLang="en-US" b="1" i="1" dirty="0" smtClean="0">
                <a:solidFill>
                  <a:schemeClr val="accent1"/>
                </a:solidFill>
              </a:rPr>
              <a:t>                   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i="1" dirty="0" smtClean="0"/>
              <a:t>Email: mazm@amt.ac.cn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i="1" dirty="0" smtClean="0"/>
              <a:t>http://www.amt.ac.cn/member/mazhiming/index.html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Algorithm generating  ARGs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can be of great use.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391703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900" dirty="0" smtClean="0">
                <a:solidFill>
                  <a:srgbClr val="3333FF"/>
                </a:solidFill>
              </a:rPr>
              <a:t>can be applied to exploratory data analysis. </a:t>
            </a:r>
          </a:p>
          <a:p>
            <a:pPr>
              <a:buNone/>
            </a:pPr>
            <a:r>
              <a:rPr lang="en-US" altLang="zh-CN" sz="3900" dirty="0" smtClean="0">
                <a:solidFill>
                  <a:srgbClr val="3333FF"/>
                </a:solidFill>
              </a:rPr>
              <a:t>    </a:t>
            </a:r>
            <a:r>
              <a:rPr lang="en-US" altLang="zh-CN" dirty="0" smtClean="0"/>
              <a:t>Samples simulated under various models can be combined with data to test hypotheses.</a:t>
            </a:r>
          </a:p>
          <a:p>
            <a:r>
              <a:rPr lang="en-US" altLang="zh-CN" sz="3500" dirty="0" smtClean="0"/>
              <a:t> </a:t>
            </a:r>
            <a:r>
              <a:rPr lang="en-US" altLang="zh-CN" sz="3900" dirty="0" smtClean="0">
                <a:solidFill>
                  <a:srgbClr val="3333FF"/>
                </a:solidFill>
              </a:rPr>
              <a:t>can be used to estimate recombination rate. </a:t>
            </a:r>
          </a:p>
          <a:p>
            <a:pPr>
              <a:buNone/>
            </a:pPr>
            <a:r>
              <a:rPr lang="en-US" altLang="zh-CN" dirty="0" smtClean="0"/>
              <a:t>     The question of whether recombination events are clustered in hotspots is of enormous interest at present, and also unambiguously has great relevance in the efficient design of association studies[</a:t>
            </a:r>
            <a:r>
              <a:rPr lang="en-US" altLang="zh-CN" dirty="0" smtClean="0">
                <a:hlinkClick r:id="" action="ppaction://hlinkfile" tooltip="Stumpf, 2003 #6"/>
              </a:rPr>
              <a:t>5</a:t>
            </a:r>
            <a:r>
              <a:rPr lang="en-US" altLang="zh-CN" dirty="0" smtClean="0"/>
              <a:t>]. 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/>
              <a:t>Back in time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Merit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    Due </a:t>
            </a:r>
            <a:r>
              <a:rPr lang="en-US" altLang="zh-CN" dirty="0"/>
              <a:t>to the Markov property, it is </a:t>
            </a:r>
            <a:r>
              <a:rPr lang="en-US" altLang="zh-CN" dirty="0" smtClean="0"/>
              <a:t>   computationally straightforward and simple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70C0"/>
                </a:solidFill>
              </a:rPr>
              <a:t>Disadvantage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 It is hard to make approximation, hence it is not suitable for large recombination rate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Spatial model along sequences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Merits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the </a:t>
            </a:r>
            <a:r>
              <a:rPr lang="en-US" altLang="zh-CN" dirty="0"/>
              <a:t>spatial moving program is easier to </a:t>
            </a:r>
            <a:r>
              <a:rPr lang="en-US" altLang="zh-CN" dirty="0" smtClean="0"/>
              <a:t>     approximate</a:t>
            </a:r>
            <a:endParaRPr lang="en-US" altLang="zh-CN" dirty="0"/>
          </a:p>
          <a:p>
            <a:pPr marL="0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- </a:t>
            </a:r>
            <a:r>
              <a:rPr lang="en-US" altLang="zh-CN" dirty="0"/>
              <a:t>approximations: SMC(2005)</a:t>
            </a:r>
            <a:r>
              <a:rPr lang="zh-CN" altLang="en-US" dirty="0"/>
              <a:t>、</a:t>
            </a:r>
            <a:r>
              <a:rPr lang="en-US" altLang="zh-CN" dirty="0"/>
              <a:t>SMC’(2006)</a:t>
            </a:r>
            <a:r>
              <a:rPr lang="zh-CN" altLang="en-US" dirty="0"/>
              <a:t>、 </a:t>
            </a:r>
            <a:r>
              <a:rPr lang="zh-CN" altLang="en-US" dirty="0" smtClean="0"/>
              <a:t>    </a:t>
            </a:r>
            <a:r>
              <a:rPr lang="en-US" altLang="zh-CN" dirty="0" err="1" smtClean="0"/>
              <a:t>MaCS</a:t>
            </a:r>
            <a:r>
              <a:rPr lang="en-US" altLang="zh-CN" dirty="0" smtClean="0"/>
              <a:t>(2009</a:t>
            </a:r>
            <a:r>
              <a:rPr lang="en-US" altLang="zh-CN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B0F0"/>
                </a:solidFill>
              </a:rPr>
              <a:t>Disadvantages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</a:t>
            </a:r>
            <a:r>
              <a:rPr lang="en-US" altLang="zh-CN" dirty="0"/>
              <a:t>i</a:t>
            </a:r>
            <a:r>
              <a:rPr lang="en-US" altLang="zh-CN" dirty="0" smtClean="0"/>
              <a:t>t </a:t>
            </a:r>
            <a:r>
              <a:rPr lang="en-US" altLang="zh-CN" dirty="0"/>
              <a:t>will produce redundant </a:t>
            </a:r>
            <a:r>
              <a:rPr lang="en-US" altLang="zh-CN" dirty="0" smtClean="0"/>
              <a:t>branches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complex </a:t>
            </a:r>
            <a:r>
              <a:rPr lang="en-US" altLang="zh-CN" dirty="0"/>
              <a:t>non-</a:t>
            </a:r>
            <a:r>
              <a:rPr lang="en-US" altLang="zh-CN" dirty="0" err="1"/>
              <a:t>Markovian</a:t>
            </a:r>
            <a:r>
              <a:rPr lang="en-US" altLang="zh-CN" dirty="0"/>
              <a:t> structure</a:t>
            </a:r>
          </a:p>
          <a:p>
            <a:pPr marL="0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sz="3300" b="1" dirty="0" smtClean="0">
                <a:solidFill>
                  <a:srgbClr val="0070C0"/>
                </a:solidFill>
              </a:rPr>
              <a:t>- the </a:t>
            </a:r>
            <a:r>
              <a:rPr lang="en-US" altLang="zh-CN" sz="3300" b="1" dirty="0">
                <a:solidFill>
                  <a:srgbClr val="0070C0"/>
                </a:solidFill>
              </a:rPr>
              <a:t>mathematical formulation is cumbersome and up to date </a:t>
            </a:r>
            <a:r>
              <a:rPr lang="en-US" altLang="zh-CN" sz="3300" b="1" dirty="0" smtClean="0">
                <a:solidFill>
                  <a:srgbClr val="0070C0"/>
                </a:solidFill>
              </a:rPr>
              <a:t>no rigorous mathematical formulation</a:t>
            </a:r>
            <a:endParaRPr lang="en-US" altLang="zh-CN" sz="33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4925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Our model: </a:t>
            </a:r>
            <a:r>
              <a:rPr lang="en-US" altLang="zh-CN" dirty="0" smtClean="0">
                <a:solidFill>
                  <a:srgbClr val="3333FF"/>
                </a:solidFill>
              </a:rPr>
              <a:t>SC algorithm</a:t>
            </a:r>
            <a:endParaRPr lang="zh-CN" altLang="en-US" dirty="0" smtClean="0">
              <a:solidFill>
                <a:srgbClr val="3333FF"/>
              </a:solidFill>
            </a:endParaRP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rgbClr val="000000"/>
                </a:solidFill>
              </a:rPr>
              <a:t>SC is also a spatial algorithm</a:t>
            </a:r>
          </a:p>
          <a:p>
            <a:r>
              <a:rPr lang="en-US" altLang="zh-CN" sz="3600" dirty="0" smtClean="0">
                <a:solidFill>
                  <a:srgbClr val="000000"/>
                </a:solidFill>
              </a:rPr>
              <a:t>SC does not produce any redundant branches which are inevitable in </a:t>
            </a:r>
            <a:r>
              <a:rPr lang="en-US" altLang="zh-CN" sz="3600" dirty="0" err="1" smtClean="0">
                <a:solidFill>
                  <a:srgbClr val="000000"/>
                </a:solidFill>
              </a:rPr>
              <a:t>Wuif</a:t>
            </a:r>
            <a:r>
              <a:rPr lang="en-US" altLang="zh-CN" sz="3600" dirty="0" smtClean="0">
                <a:solidFill>
                  <a:srgbClr val="000000"/>
                </a:solidFill>
              </a:rPr>
              <a:t> and Hein’s algorithm.</a:t>
            </a:r>
          </a:p>
          <a:p>
            <a:r>
              <a:rPr lang="en-US" altLang="zh-CN" sz="3600" dirty="0" smtClean="0">
                <a:solidFill>
                  <a:srgbClr val="000000"/>
                </a:solidFill>
              </a:rPr>
              <a:t>Existing approximation algorithm (SMC, SMC’, </a:t>
            </a:r>
            <a:r>
              <a:rPr lang="en-US" altLang="zh-CN" sz="3600" dirty="0" err="1" smtClean="0">
                <a:solidFill>
                  <a:srgbClr val="000000"/>
                </a:solidFill>
              </a:rPr>
              <a:t>MaCS</a:t>
            </a:r>
            <a:r>
              <a:rPr lang="en-US" altLang="zh-CN" sz="3600" dirty="0" smtClean="0">
                <a:solidFill>
                  <a:srgbClr val="000000"/>
                </a:solidFill>
              </a:rPr>
              <a:t>) are all special cases of our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</a:rPr>
              <a:t>Rigorous Mathematical Model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We prove rigorously </a:t>
            </a:r>
            <a:r>
              <a:rPr lang="en-US" altLang="zh-CN" dirty="0" smtClean="0">
                <a:solidFill>
                  <a:srgbClr val="FF0000"/>
                </a:solidFill>
              </a:rPr>
              <a:t>for the first time  </a:t>
            </a:r>
            <a:r>
              <a:rPr lang="en-US" altLang="zh-CN" dirty="0" smtClean="0">
                <a:solidFill>
                  <a:srgbClr val="000000"/>
                </a:solidFill>
              </a:rPr>
              <a:t>that the statistical properties of the ARG generated by our spatial moving model and that generated by a back in time model are the same: </a:t>
            </a:r>
            <a:r>
              <a:rPr lang="en-US" altLang="zh-CN" dirty="0" smtClean="0">
                <a:solidFill>
                  <a:srgbClr val="FF0000"/>
                </a:solidFill>
              </a:rPr>
              <a:t>they share the same probability distribution on the space of ARG</a:t>
            </a:r>
          </a:p>
          <a:p>
            <a:r>
              <a:rPr lang="en-US" altLang="zh-CN" dirty="0" smtClean="0"/>
              <a:t>Provides a unified interpretation for the algorithms of simulating coalescent with recombination.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160934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Markov jump process behind back in time model</a:t>
            </a:r>
          </a:p>
          <a:p>
            <a:pPr>
              <a:buNone/>
            </a:pPr>
            <a:r>
              <a:rPr lang="en-US" altLang="zh-CN" dirty="0" smtClean="0"/>
              <a:t>     - state space</a:t>
            </a:r>
          </a:p>
          <a:p>
            <a:pPr>
              <a:buNone/>
            </a:pPr>
            <a:r>
              <a:rPr lang="en-US" altLang="zh-CN" dirty="0" smtClean="0"/>
              <a:t>     - existence of Markov jump process</a:t>
            </a:r>
          </a:p>
          <a:p>
            <a:pPr>
              <a:buNone/>
            </a:pPr>
            <a:r>
              <a:rPr lang="en-US" altLang="zh-CN" dirty="0" smtClean="0"/>
              <a:t>     - sample paths concentrated on G</a:t>
            </a:r>
          </a:p>
          <a:p>
            <a:r>
              <a:rPr lang="en-US" altLang="zh-CN" dirty="0" smtClean="0"/>
              <a:t>Point process                            corresponding to  the spatial model</a:t>
            </a:r>
          </a:p>
          <a:p>
            <a:pPr>
              <a:buNone/>
            </a:pPr>
            <a:r>
              <a:rPr lang="en-US" altLang="zh-CN" dirty="0" smtClean="0"/>
              <a:t>    -  construct                             on G</a:t>
            </a:r>
          </a:p>
          <a:p>
            <a:pPr>
              <a:buNone/>
            </a:pPr>
            <a:r>
              <a:rPr lang="en-US" altLang="zh-CN" dirty="0" smtClean="0"/>
              <a:t>    -  projection of q-processes</a:t>
            </a:r>
          </a:p>
          <a:p>
            <a:pPr>
              <a:buNone/>
            </a:pPr>
            <a:r>
              <a:rPr lang="en-US" altLang="zh-CN" dirty="0" smtClean="0"/>
              <a:t>    - distribution of  </a:t>
            </a:r>
          </a:p>
          <a:p>
            <a:r>
              <a:rPr lang="en-US" altLang="zh-CN" sz="3500" dirty="0" smtClean="0">
                <a:solidFill>
                  <a:srgbClr val="0070C0"/>
                </a:solidFill>
              </a:rPr>
              <a:t>Identify  the probability distribution 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Mathematical models</a:t>
            </a:r>
            <a:br>
              <a:rPr lang="en-US" altLang="zh-CN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21191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890" y="4113262"/>
            <a:ext cx="21191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85184"/>
            <a:ext cx="21191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Back in time model 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" y="1340769"/>
            <a:ext cx="4724042" cy="45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485388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  Starts at the present and performs backward  </a:t>
            </a:r>
            <a:r>
              <a:rPr lang="en-US" altLang="zh-CN" dirty="0"/>
              <a:t>in time generating successive waiting times together with  recombination and coalescent events until </a:t>
            </a:r>
            <a:r>
              <a:rPr lang="en-US" altLang="zh-CN" dirty="0" smtClean="0"/>
              <a:t>GMRCA (</a:t>
            </a:r>
            <a:r>
              <a:rPr lang="en-US" altLang="zh-CN" dirty="0" smtClean="0">
                <a:solidFill>
                  <a:srgbClr val="0070C0"/>
                </a:solidFill>
              </a:rPr>
              <a:t>Grand Most 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  Recent Common  Ancestor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endParaRPr lang="zh-CN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dirty="0" smtClean="0"/>
          </a:p>
          <a:p>
            <a:pPr marL="0" indent="0">
              <a:buFont typeface="Arial" charset="0"/>
              <a:buNone/>
            </a:pPr>
            <a:endParaRPr lang="en-US" altLang="zh-CN" dirty="0" smtClean="0"/>
          </a:p>
          <a:p>
            <a:pPr marL="0" indent="0">
              <a:buFont typeface="Arial" charset="0"/>
              <a:buNone/>
            </a:pPr>
            <a:endParaRPr lang="en-US" altLang="zh-CN" dirty="0" smtClean="0"/>
          </a:p>
          <a:p>
            <a:pPr marL="0" indent="0">
              <a:buFont typeface="Arial" charset="0"/>
              <a:buNone/>
            </a:pPr>
            <a:endParaRPr lang="zh-CN" altLang="en-US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1692275" y="5229225"/>
            <a:ext cx="539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43213" y="5229225"/>
            <a:ext cx="541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829050" y="5229225"/>
            <a:ext cx="539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1449389" y="4346576"/>
            <a:ext cx="485774" cy="792162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1985963" y="4310063"/>
            <a:ext cx="376237" cy="865187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42988" y="4221163"/>
            <a:ext cx="288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328738" y="4221163"/>
            <a:ext cx="39052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31"/>
          <p:cNvSpPr txBox="1">
            <a:spLocks noChangeArrowheads="1"/>
          </p:cNvSpPr>
          <p:nvPr/>
        </p:nvSpPr>
        <p:spPr bwMode="auto">
          <a:xfrm>
            <a:off x="1116013" y="3851275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962150" y="4221163"/>
            <a:ext cx="388938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195513" y="4221163"/>
            <a:ext cx="3603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36"/>
          <p:cNvSpPr txBox="1">
            <a:spLocks noChangeArrowheads="1"/>
          </p:cNvSpPr>
          <p:nvPr/>
        </p:nvSpPr>
        <p:spPr bwMode="auto">
          <a:xfrm>
            <a:off x="2051050" y="38512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843213" y="4221163"/>
            <a:ext cx="541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829050" y="4221163"/>
            <a:ext cx="539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2303463" y="3005138"/>
            <a:ext cx="396875" cy="911225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2851150" y="3005138"/>
            <a:ext cx="261938" cy="928687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71550" y="2790825"/>
            <a:ext cx="287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228725" y="2790825"/>
            <a:ext cx="38735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64"/>
          <p:cNvSpPr txBox="1">
            <a:spLocks noChangeArrowheads="1"/>
          </p:cNvSpPr>
          <p:nvPr/>
        </p:nvSpPr>
        <p:spPr bwMode="auto">
          <a:xfrm>
            <a:off x="1042988" y="2420938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852863" y="2820988"/>
            <a:ext cx="539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555875" y="2820988"/>
            <a:ext cx="5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43450" y="2772000"/>
            <a:ext cx="352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4"/>
          <p:cNvGrpSpPr/>
          <p:nvPr/>
        </p:nvGrpSpPr>
        <p:grpSpPr>
          <a:xfrm>
            <a:off x="4644008" y="2492896"/>
            <a:ext cx="4248472" cy="2988807"/>
            <a:chOff x="4644008" y="2492896"/>
            <a:chExt cx="4248472" cy="2988807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716016" y="5085184"/>
                  <a:ext cx="4176464" cy="39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085184"/>
                  <a:ext cx="4176464" cy="396519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l="-438" t="-6154" b="-1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644008" y="3933056"/>
                  <a:ext cx="3600400" cy="700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0.4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.4,1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,</a:t>
                  </a:r>
                  <a:r>
                    <a:rPr lang="en-US" altLang="zh-CN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3933056"/>
                  <a:ext cx="3600400" cy="70070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508" t="-4348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716016" y="2492896"/>
                  <a:ext cx="3680792" cy="1004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0.4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[0,0.4)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.4,1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,</a:t>
                  </a:r>
                  <a:r>
                    <a:rPr lang="en-US" altLang="zh-CN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2492896"/>
                  <a:ext cx="3680792" cy="100489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498" t="-3030"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State space of the process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>
                <a:solidFill>
                  <a:srgbClr val="FF0000"/>
                </a:solidFill>
              </a:rPr>
              <a:t>tate space of the process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𝑃</m:t>
                    </m:r>
                    <m:r>
                      <a:rPr lang="en-US" altLang="zh-CN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/>
                  <a:t> be the collection of all the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1,2,…,</m:t>
                        </m:r>
                        <m:r>
                          <a:rPr lang="en-US" altLang="zh-CN" sz="2200" b="0" i="1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d>
                          <m:dPr>
                            <m:begChr m:val="["/>
                            <m:ctrlPr>
                              <a:rPr lang="en-US" altLang="zh-CN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</m:sSub>
                    <m:r>
                      <a:rPr lang="en-US" altLang="zh-CN" sz="22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/>
                      </a:rPr>
                      <m:t>P</m:t>
                    </m:r>
                    <m:r>
                      <a:rPr lang="en-US" altLang="zh-CN" sz="22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200" dirty="0" smtClean="0"/>
                  <a:t>  be all the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sz="2200" dirty="0" smtClean="0"/>
                  <a:t>-valued right continuous piecewise constant functions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zh-CN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 with at most finite many discontinuous points.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</a:rPr>
                      <m:t>𝑓</m:t>
                    </m:r>
                    <m:r>
                      <a:rPr lang="en-US" altLang="zh-CN" sz="22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𝑆</m:t>
                        </m:r>
                      </m:e>
                      <m:sub>
                        <m:d>
                          <m:dPr>
                            <m:begChr m:val="["/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</m:sSub>
                    <m:r>
                      <a:rPr lang="en-US" altLang="zh-CN" sz="2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/>
                      </a:rPr>
                      <m:t>P</m:t>
                    </m:r>
                    <m:r>
                      <a:rPr lang="en-US" altLang="zh-CN" sz="22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200" dirty="0"/>
                  <a:t> can be expressed as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</a:rPr>
                      <m:t>𝑓</m:t>
                    </m:r>
                    <m:r>
                      <a:rPr lang="en-US" altLang="zh-CN" sz="22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200">
                            <a:latin typeface="Cambria Math"/>
                          </a:rPr>
                          <m:t>𝑗</m:t>
                        </m:r>
                        <m:r>
                          <a:rPr lang="en-US" altLang="zh-CN" sz="220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CN" sz="220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CN" sz="220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20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200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20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CN" sz="2200">
                                    <a:latin typeface="Cambria Math"/>
                                  </a:rPr>
                                  <m:t>,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20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CN" sz="220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sz="220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</a:rPr>
                      <m:t>0=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20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200">
                        <a:latin typeface="Cambria Math"/>
                      </a:rPr>
                      <m:t>&lt;</m:t>
                    </m:r>
                    <m:r>
                      <a:rPr lang="en-US" altLang="zh-CN" sz="2200" dirty="0">
                        <a:latin typeface="Cambria Math"/>
                      </a:rPr>
                      <m:t>⋯&lt;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CN" sz="2200" dirty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>
                            <a:latin typeface="Cambria Math"/>
                          </a:rPr>
                          <m:t>𝑚</m:t>
                        </m:r>
                        <m:r>
                          <a:rPr lang="en-US" altLang="zh-CN" sz="220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CN" sz="2200">
                        <a:latin typeface="Cambria Math"/>
                      </a:rPr>
                      <m:t>=1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9269"/>
            <a:ext cx="8424936" cy="23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4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Introduce suitable metric on 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5688631" cy="133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88543"/>
            <a:ext cx="7651024" cy="22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09964"/>
            <a:ext cx="7265906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938094"/>
            <a:ext cx="4536504" cy="5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>
            <a:spLocks noGrp="1" noChangeArrowheads="1"/>
          </p:cNvSpPr>
          <p:nvPr>
            <p:ph idx="1"/>
          </p:nvPr>
        </p:nvSpPr>
        <p:spPr>
          <a:xfrm>
            <a:off x="35496" y="1772816"/>
            <a:ext cx="8229600" cy="1541463"/>
          </a:xfrm>
        </p:spPr>
        <p:txBody>
          <a:bodyPr lIns="293400" tIns="146880" rIns="293400" bIns="146880" anchor="ctr"/>
          <a:lstStyle/>
          <a:p>
            <a:pPr>
              <a:buFont typeface="Wingdings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800" b="1" dirty="0" smtClean="0">
                <a:cs typeface="Arial" charset="0"/>
              </a:rPr>
              <a:t>   A Model for Coalescent with Recombination </a:t>
            </a:r>
          </a:p>
          <a:p>
            <a:pP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altLang="zh-CN" sz="53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2162175"/>
            <a:ext cx="7848600" cy="948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Ying Wang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Ying Zhou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Linfeng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 Li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Xian Chen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Yuting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 Liu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Zhi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-Ming Ma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*,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Shuhua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 Xu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2,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*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11188" y="5221288"/>
            <a:ext cx="7777162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>
            <a:sp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400" baseline="15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  Academy of Math and Systems Science, CAS</a:t>
            </a:r>
            <a:endParaRPr lang="en-US" altLang="zh-CN" sz="24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400" baseline="15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:   CAS-MPG Partner Institute for Computational Biology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400" baseline="15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3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:   Beijing Jiaotong University,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altLang="zh-CN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35496" y="3573016"/>
            <a:ext cx="7704138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93400" tIns="146880" rIns="293400" bIns="146880"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800" b="1" dirty="0">
                <a:latin typeface="Calibri" pitchFamily="34" charset="0"/>
                <a:cs typeface="Arial" charset="0"/>
              </a:rPr>
              <a:t>   Markov Jump Processes in Modeling        Coalescent with Recombination </a:t>
            </a:r>
          </a:p>
          <a:p>
            <a:pPr marL="342900" indent="-3429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altLang="zh-CN" sz="53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584" y="4293096"/>
            <a:ext cx="6470650" cy="50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Xian Chen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Zhi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-Ming Ma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Ying Wang</a:t>
            </a:r>
            <a:r>
              <a:rPr lang="en-US" altLang="zh-CN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The talk is base on our recent </a:t>
            </a:r>
            <a:br>
              <a:rPr lang="en-US" altLang="zh-CN" dirty="0" smtClean="0"/>
            </a:br>
            <a:r>
              <a:rPr lang="en-US" altLang="zh-CN" dirty="0" smtClean="0"/>
              <a:t> two joint papers: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965448"/>
            <a:ext cx="8696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302596"/>
            <a:ext cx="8858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6989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80020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 is a locally compact separable metric space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Introduce  suitable operators on E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45580"/>
            <a:ext cx="71278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2247255"/>
            <a:ext cx="16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coalescence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4263479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recombination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743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Introduce  suitable operators on 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6472" y="2289066"/>
            <a:ext cx="1280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333FF"/>
                </a:solidFill>
              </a:rPr>
              <a:t>avoiding </a:t>
            </a:r>
          </a:p>
          <a:p>
            <a:r>
              <a:rPr lang="en-US" altLang="zh-CN" sz="2000" dirty="0" smtClean="0">
                <a:solidFill>
                  <a:srgbClr val="3333FF"/>
                </a:solidFill>
              </a:rPr>
              <a:t>redundant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5013176"/>
            <a:ext cx="16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coalescence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361540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recombination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Existence </a:t>
            </a:r>
            <a:r>
              <a:rPr lang="en-US" altLang="zh-CN" sz="4000" dirty="0">
                <a:solidFill>
                  <a:srgbClr val="FF0000"/>
                </a:solidFill>
              </a:rPr>
              <a:t>of the </a:t>
            </a:r>
            <a:r>
              <a:rPr lang="en-US" altLang="zh-CN" sz="4000" dirty="0" smtClean="0">
                <a:solidFill>
                  <a:srgbClr val="FF0000"/>
                </a:solidFill>
              </a:rPr>
              <a:t>Markov Jump Process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24" y="4077072"/>
            <a:ext cx="8444040" cy="15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85693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948" y="3559671"/>
            <a:ext cx="2323132" cy="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0716" y="3559671"/>
            <a:ext cx="19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Define further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3823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Key point</a:t>
            </a:r>
            <a:r>
              <a:rPr lang="en-US" altLang="zh-CN" sz="2400" dirty="0" smtClean="0">
                <a:solidFill>
                  <a:srgbClr val="3333FF"/>
                </a:solidFill>
              </a:rPr>
              <a:t>:  </a:t>
            </a:r>
            <a:r>
              <a:rPr lang="en-US" altLang="zh-CN" sz="3200" dirty="0" smtClean="0">
                <a:solidFill>
                  <a:srgbClr val="3333FF"/>
                </a:solidFill>
              </a:rPr>
              <a:t>prove  that 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8241" y="5733256"/>
            <a:ext cx="4448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18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Existence of the q-process</a:t>
            </a:r>
            <a:endParaRPr lang="zh-CN" altLang="en-US" dirty="0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14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5322540" cy="4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496" y="3442093"/>
            <a:ext cx="4104455" cy="3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568" y="3974951"/>
            <a:ext cx="2376264" cy="11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456" y="5191452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Intuitively the q-process will arrive at the absorbing state  in at most  finite  many jumps.</a:t>
            </a:r>
          </a:p>
          <a:p>
            <a:r>
              <a:rPr lang="en-US" altLang="zh-CN" sz="2400" dirty="0" smtClean="0">
                <a:solidFill>
                  <a:srgbClr val="3333FF"/>
                </a:solidFill>
              </a:rPr>
              <a:t>A rigorous proof needs  </a:t>
            </a:r>
            <a:r>
              <a:rPr lang="en-US" altLang="zh-CN" sz="2800" dirty="0" smtClean="0">
                <a:solidFill>
                  <a:srgbClr val="FF0000"/>
                </a:solidFill>
              </a:rPr>
              <a:t>order-preserving coupling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932040" y="4509120"/>
            <a:ext cx="1224136" cy="144016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475656" y="2492896"/>
            <a:ext cx="7128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67544" y="285293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Uniqueness of the q-process</a:t>
            </a:r>
            <a:endParaRPr lang="zh-CN" altLang="en-US" dirty="0"/>
          </a:p>
        </p:txBody>
      </p:sp>
      <p:pic>
        <p:nvPicPr>
          <p:cNvPr id="3584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545684"/>
            <a:ext cx="7578783" cy="46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Uniqueness of the q-process</a:t>
            </a:r>
            <a:endParaRPr lang="zh-CN" altLang="en-US" sz="36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4906888" cy="676671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altLang="zh-CN" sz="2400" dirty="0" smtClean="0"/>
              <a:t> </a:t>
            </a:r>
            <a:r>
              <a:rPr lang="en-US" altLang="zh-CN" dirty="0" smtClean="0">
                <a:solidFill>
                  <a:srgbClr val="3333FF"/>
                </a:solidFill>
              </a:rPr>
              <a:t>Theorem 2.25 in  </a:t>
            </a:r>
            <a:r>
              <a:rPr lang="en-US" altLang="zh-CN" dirty="0">
                <a:solidFill>
                  <a:srgbClr val="3333FF"/>
                </a:solidFill>
              </a:rPr>
              <a:t>[</a:t>
            </a:r>
            <a:r>
              <a:rPr lang="en-US" altLang="zh-CN" dirty="0" smtClean="0">
                <a:solidFill>
                  <a:srgbClr val="3333FF"/>
                </a:solidFill>
              </a:rPr>
              <a:t>Chen </a:t>
            </a:r>
            <a:r>
              <a:rPr lang="en-US" altLang="zh-CN" dirty="0">
                <a:solidFill>
                  <a:srgbClr val="3333FF"/>
                </a:solidFill>
              </a:rPr>
              <a:t>2004</a:t>
            </a:r>
            <a:r>
              <a:rPr lang="en-US" altLang="zh-CN" dirty="0" smtClean="0">
                <a:solidFill>
                  <a:srgbClr val="3333FF"/>
                </a:solidFill>
              </a:rPr>
              <a:t>]</a:t>
            </a:r>
            <a:endParaRPr lang="en-US" altLang="zh-CN" sz="2400" dirty="0" smtClean="0">
              <a:solidFill>
                <a:srgbClr val="3333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37509"/>
            <a:ext cx="4124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242" y="5170140"/>
            <a:ext cx="2952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5589240"/>
            <a:ext cx="6375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</a:rPr>
              <a:t>One can check that our q-process satisfies </a:t>
            </a:r>
          </a:p>
          <a:p>
            <a:r>
              <a:rPr lang="en-US" altLang="zh-CN" sz="2800" dirty="0" smtClean="0">
                <a:solidFill>
                  <a:srgbClr val="3333FF"/>
                </a:solidFill>
              </a:rPr>
              <a:t>the above condition.</a:t>
            </a:r>
            <a:endParaRPr lang="zh-CN" altLang="en-US" sz="2800" dirty="0">
              <a:solidFill>
                <a:srgbClr val="3333FF"/>
              </a:solidFill>
            </a:endParaRP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30" y="2037953"/>
            <a:ext cx="8667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</a:rPr>
              <a:t>Monotonicity</a:t>
            </a:r>
            <a:r>
              <a:rPr lang="en-US" altLang="zh-CN" sz="7200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100" dirty="0" smtClean="0"/>
              <a:t>(application of order preserving coupling)</a:t>
            </a:r>
            <a:endParaRPr lang="zh-CN" altLang="en-US" dirty="0"/>
          </a:p>
        </p:txBody>
      </p:sp>
      <p:pic>
        <p:nvPicPr>
          <p:cNvPr id="358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7941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8226"/>
            <a:ext cx="8640960" cy="210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1277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Define</a:t>
            </a:r>
            <a:endParaRPr lang="zh-CN" altLang="en-US" sz="3200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772" y="3864843"/>
            <a:ext cx="5745460" cy="14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"/>
          <p:cNvGrpSpPr/>
          <p:nvPr/>
        </p:nvGrpSpPr>
        <p:grpSpPr>
          <a:xfrm>
            <a:off x="2186211" y="5301208"/>
            <a:ext cx="4618037" cy="461665"/>
            <a:chOff x="4346451" y="4725863"/>
            <a:chExt cx="4618037" cy="461665"/>
          </a:xfrm>
        </p:grpSpPr>
        <p:sp>
          <p:nvSpPr>
            <p:cNvPr id="8" name="右箭头 7"/>
            <p:cNvSpPr/>
            <p:nvPr/>
          </p:nvSpPr>
          <p:spPr>
            <a:xfrm>
              <a:off x="4346451" y="4961212"/>
              <a:ext cx="726430" cy="72008"/>
            </a:xfrm>
            <a:prstGeom prst="rightArrow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60032" y="4725863"/>
                  <a:ext cx="41044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/>
                              </a:rPr>
                              <m:t>t</m:t>
                            </m:r>
                            <m:r>
                              <a:rPr lang="en-US" altLang="zh-CN" sz="2400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/>
                              </a:rPr>
                              <m:t>x</m:t>
                            </m:r>
                            <m:r>
                              <a:rPr lang="en-US" altLang="zh-CN" sz="2400" b="0" i="0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e>
                            </m:d>
                          </m:e>
                        </m:d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→1 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𝑎𝑠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→∞  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4725863"/>
                  <a:ext cx="4104456" cy="461665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96875" y="2603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35268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1"/>
                </a:solidFill>
                <a:latin typeface="+mj-lt"/>
              </a:rPr>
              <a:t>Background </a:t>
            </a:r>
            <a:r>
              <a:rPr lang="en-US" altLang="zh-CN" sz="4000" dirty="0" smtClean="0">
                <a:solidFill>
                  <a:srgbClr val="000000"/>
                </a:solidFill>
                <a:latin typeface="+mj-lt"/>
              </a:rPr>
              <a:t>:  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US" altLang="zh-CN" sz="4000" dirty="0">
                <a:solidFill>
                  <a:srgbClr val="FF0000"/>
                </a:solidFill>
                <a:latin typeface="+mj-lt"/>
              </a:rPr>
              <a:t>is recombination?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3683000" cy="440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25471" rIns="0" bIns="0"/>
          <a:lstStyle>
            <a:lvl1pPr marL="428625" indent="-323850"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1pPr>
            <a:lvl2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2pPr>
            <a:lvl3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3pPr>
            <a:lvl4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4pPr>
            <a:lvl5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1293"/>
              </a:spcAft>
              <a:buSzPct val="45000"/>
              <a:buFont typeface="Wingdings" charset="2"/>
              <a:buChar char=""/>
              <a:defRPr/>
            </a:pPr>
            <a:r>
              <a:rPr lang="en-US" altLang="zh-CN" sz="3000" dirty="0">
                <a:solidFill>
                  <a:schemeClr val="tx1"/>
                </a:solidFill>
                <a:latin typeface="+mn-lt"/>
                <a:ea typeface="+mn-ea"/>
              </a:rPr>
              <a:t>Recombination is a process by which a molecule of nucleic acid (usually DNA, but can also be RNA) is broken and then joined to a different one.</a:t>
            </a:r>
          </a:p>
          <a:p>
            <a:pPr eaLnBrk="1" fontAlgn="auto">
              <a:spcBef>
                <a:spcPts val="0"/>
              </a:spcBef>
              <a:spcAft>
                <a:spcPts val="1293"/>
              </a:spcAft>
              <a:buSzPct val="45000"/>
              <a:defRPr/>
            </a:pPr>
            <a:endParaRPr lang="en-US" altLang="zh-CN" sz="2900" dirty="0">
              <a:solidFill>
                <a:srgbClr val="000000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945188" y="1668463"/>
            <a:ext cx="1587" cy="1741487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524625" y="1658938"/>
            <a:ext cx="1588" cy="1743075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892675" y="3940175"/>
            <a:ext cx="1588" cy="685800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472113" y="3937000"/>
            <a:ext cx="1587" cy="685800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489575" y="4833938"/>
            <a:ext cx="1588" cy="1019175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889500" y="4833938"/>
            <a:ext cx="1588" cy="1019175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038975" y="3963988"/>
            <a:ext cx="1588" cy="685800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205788" y="3960813"/>
            <a:ext cx="0" cy="685800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205788" y="4646613"/>
            <a:ext cx="0" cy="1230312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7032625" y="4649788"/>
            <a:ext cx="11113" cy="1227137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322888" y="3295650"/>
            <a:ext cx="339725" cy="414338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956300" y="4852988"/>
            <a:ext cx="579438" cy="1587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889500" y="4616450"/>
            <a:ext cx="581025" cy="22225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889500" y="4625975"/>
            <a:ext cx="581025" cy="207963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361113" y="5981700"/>
            <a:ext cx="1301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gamete 1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585075" y="5981700"/>
            <a:ext cx="1258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gamete 2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211638" y="5981700"/>
            <a:ext cx="1744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Chromosome breaks up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424488" y="1203325"/>
            <a:ext cx="1477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Germ cells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</a:rPr>
              <a:t>Monotonicity</a:t>
            </a:r>
            <a:r>
              <a:rPr lang="en-US" altLang="zh-CN" sz="4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/>
              <a:t>(application of order preserving coupling)</a:t>
            </a:r>
            <a:endParaRPr lang="zh-CN" altLang="en-US" sz="2800" dirty="0"/>
          </a:p>
        </p:txBody>
      </p:sp>
      <p:sp>
        <p:nvSpPr>
          <p:cNvPr id="4" name="右箭头 3"/>
          <p:cNvSpPr/>
          <p:nvPr/>
        </p:nvSpPr>
        <p:spPr>
          <a:xfrm>
            <a:off x="1043712" y="3861048"/>
            <a:ext cx="936000" cy="144016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2895294"/>
            <a:ext cx="1944215" cy="53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240172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By </a:t>
            </a:r>
            <a:r>
              <a:rPr lang="en-US" altLang="zh-CN" sz="2800" dirty="0" smtClean="0">
                <a:solidFill>
                  <a:srgbClr val="3333FF"/>
                </a:solidFill>
              </a:rPr>
              <a:t>[Chen 2004] Th.5.47 </a:t>
            </a:r>
            <a:r>
              <a:rPr lang="en-US" altLang="zh-CN" sz="2800" dirty="0" smtClean="0"/>
              <a:t>one can check that</a:t>
            </a:r>
            <a:endParaRPr lang="zh-CN" altLang="en-US" sz="2800" dirty="0"/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38313"/>
            <a:ext cx="4176464" cy="7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55393"/>
            <a:ext cx="4541052" cy="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8"/>
          <p:cNvSpPr/>
          <p:nvPr/>
        </p:nvSpPr>
        <p:spPr>
          <a:xfrm>
            <a:off x="1043608" y="4725144"/>
            <a:ext cx="936000" cy="144016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1043712" y="5520134"/>
            <a:ext cx="936000" cy="144016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5304110"/>
            <a:ext cx="6475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X(t) will almost surely arrive  </a:t>
            </a:r>
          </a:p>
          <a:p>
            <a:r>
              <a:rPr lang="en-US" altLang="zh-CN" sz="3200" dirty="0" smtClean="0"/>
              <a:t>at          in at most finite many jumps   </a:t>
            </a:r>
            <a:endParaRPr lang="zh-CN" altLang="en-US" sz="3200" dirty="0"/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808166"/>
            <a:ext cx="692274" cy="55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772816"/>
            <a:ext cx="34355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1753652"/>
            <a:ext cx="1671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We define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err="1" smtClean="0">
                <a:solidFill>
                  <a:srgbClr val="FF0000"/>
                </a:solidFill>
              </a:rPr>
              <a:t>Monotonicity</a:t>
            </a:r>
            <a:r>
              <a:rPr lang="en-US" altLang="zh-CN" sz="4900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100" dirty="0" smtClean="0"/>
              <a:t>(application of order preserving coupling)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3528" y="1340768"/>
            <a:ext cx="75608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 smtClean="0">
                <a:solidFill>
                  <a:srgbClr val="3333FF"/>
                </a:solidFill>
              </a:rPr>
              <a:t>Hypothesis 5.46 in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[Chen 2004]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0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1909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3615407"/>
            <a:ext cx="397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 Theorem 5.47 in [Chen 2004]: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8610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ARG Space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1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46126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989" y="1268760"/>
            <a:ext cx="2085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1495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11760" y="2186861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piecewise constant  functions with at</a:t>
            </a:r>
          </a:p>
          <a:p>
            <a:r>
              <a:rPr lang="en-US" altLang="zh-CN" sz="2800" dirty="0" smtClean="0"/>
              <a:t> most finite many discontinuity points.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195736" y="182566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:  all the E-valued right continuous</a:t>
            </a:r>
            <a:endParaRPr lang="zh-CN" altLang="en-US" sz="2800" dirty="0"/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01008"/>
            <a:ext cx="6440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71938"/>
            <a:ext cx="8380832" cy="136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27984" y="4077072"/>
            <a:ext cx="2514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if it satisfies:</a:t>
            </a:r>
            <a:endParaRPr lang="zh-CN" altLang="en-US" sz="3600" dirty="0"/>
          </a:p>
        </p:txBody>
      </p:sp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42" y="4077073"/>
            <a:ext cx="38232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32742"/>
            <a:ext cx="4124983" cy="42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271123"/>
            <a:ext cx="7349959" cy="4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84224"/>
            <a:ext cx="8712968" cy="14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031794"/>
            <a:ext cx="8302736" cy="5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24988"/>
            <a:ext cx="5976664" cy="5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4604"/>
            <a:ext cx="8375128" cy="379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69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ARG Space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endParaRPr lang="zh-CN" altLang="en-US" dirty="0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57745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863476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Spatial Model along Sequences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Spatial model begins with a coalescent tree at</a:t>
            </a:r>
          </a:p>
          <a:p>
            <a:pPr>
              <a:buNone/>
            </a:pPr>
            <a:r>
              <a:rPr lang="en-US" altLang="zh-CN" dirty="0" smtClean="0"/>
              <a:t>    the left end of the sequence.</a:t>
            </a:r>
          </a:p>
          <a:p>
            <a:r>
              <a:rPr lang="en-US" altLang="zh-CN" dirty="0" smtClean="0"/>
              <a:t> Adds more different local trees gradually along the sequence, which form part of the ARG. </a:t>
            </a:r>
          </a:p>
          <a:p>
            <a:r>
              <a:rPr lang="en-US" altLang="zh-CN" dirty="0" smtClean="0"/>
              <a:t>The algorithm terminates at the right end of the sequence when the full ARG is determined.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1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4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6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9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8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54284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2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54293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7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2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9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54297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03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3"/>
          <p:cNvGrpSpPr>
            <a:grpSpLocks/>
          </p:cNvGrpSpPr>
          <p:nvPr/>
        </p:nvGrpSpPr>
        <p:grpSpPr bwMode="auto">
          <a:xfrm>
            <a:off x="6069013" y="1587500"/>
            <a:ext cx="2247900" cy="4148138"/>
            <a:chOff x="6069260" y="1587582"/>
            <a:chExt cx="2247156" cy="4147907"/>
          </a:xfrm>
        </p:grpSpPr>
        <p:cxnSp>
          <p:nvCxnSpPr>
            <p:cNvPr id="62" name="直接连接符 61"/>
            <p:cNvCxnSpPr/>
            <p:nvPr/>
          </p:nvCxnSpPr>
          <p:spPr>
            <a:xfrm flipV="1">
              <a:off x="6069260" y="2690834"/>
              <a:ext cx="0" cy="30446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7488015" y="2681309"/>
              <a:ext cx="0" cy="30525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316416" y="1587582"/>
              <a:ext cx="0" cy="4147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6769115" y="1587582"/>
              <a:ext cx="0" cy="11207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732615" y="1587582"/>
              <a:ext cx="1583801" cy="238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6069260" y="2714644"/>
              <a:ext cx="14187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8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3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9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5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1351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9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360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4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6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1364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0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069013" y="2690813"/>
            <a:ext cx="0" cy="304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488238" y="2681288"/>
            <a:ext cx="0" cy="3051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8316913" y="1587500"/>
            <a:ext cx="0" cy="4148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769100" y="1587500"/>
            <a:ext cx="0" cy="1120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732588" y="1587500"/>
            <a:ext cx="1584325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069013" y="2714625"/>
            <a:ext cx="1419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488238" y="4508500"/>
            <a:ext cx="539750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027988" y="2276475"/>
            <a:ext cx="0" cy="22431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027988" y="2286000"/>
            <a:ext cx="2889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0" name="TextBox 3"/>
          <p:cNvSpPr txBox="1">
            <a:spLocks noChangeArrowheads="1"/>
          </p:cNvSpPr>
          <p:nvPr/>
        </p:nvSpPr>
        <p:spPr bwMode="auto">
          <a:xfrm>
            <a:off x="7083425" y="4213225"/>
            <a:ext cx="49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1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4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6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8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21814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2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823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7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9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21827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33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069013" y="2714625"/>
            <a:ext cx="0" cy="3043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488238" y="2732088"/>
            <a:ext cx="0" cy="3051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8316913" y="1587500"/>
            <a:ext cx="0" cy="4148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769100" y="1587500"/>
            <a:ext cx="0" cy="1120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732588" y="1587500"/>
            <a:ext cx="1584325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6069013" y="2714625"/>
            <a:ext cx="1419225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488238" y="4508500"/>
            <a:ext cx="539750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027988" y="2276475"/>
            <a:ext cx="0" cy="22431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027988" y="2286000"/>
            <a:ext cx="2889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6069013" y="4929188"/>
            <a:ext cx="806450" cy="11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6875463" y="4114800"/>
            <a:ext cx="9525" cy="819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875463" y="4149725"/>
            <a:ext cx="6127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488238" y="3294063"/>
            <a:ext cx="2698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7764463" y="1958975"/>
            <a:ext cx="0" cy="1335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6773863" y="1958975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59" name="TextBox 105"/>
          <p:cNvSpPr txBox="1">
            <a:spLocks noChangeArrowheads="1"/>
          </p:cNvSpPr>
          <p:nvPr/>
        </p:nvSpPr>
        <p:spPr bwMode="auto">
          <a:xfrm>
            <a:off x="5999163" y="45831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860" name="TextBox 106"/>
          <p:cNvSpPr txBox="1">
            <a:spLocks noChangeArrowheads="1"/>
          </p:cNvSpPr>
          <p:nvPr/>
        </p:nvSpPr>
        <p:spPr bwMode="auto">
          <a:xfrm>
            <a:off x="7019925" y="44640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 flipV="1">
            <a:off x="7524750" y="3284538"/>
            <a:ext cx="0" cy="86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r>
              <a:rPr lang="en-US" altLang="zh-CN" smtClean="0">
                <a:solidFill>
                  <a:srgbClr val="FF0000"/>
                </a:solidFill>
              </a:rPr>
              <a:t>Why study recombination? 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important mechanism generating  and maintaining diversity</a:t>
            </a:r>
          </a:p>
          <a:p>
            <a:r>
              <a:rPr lang="en-US" altLang="zh-CN" dirty="0" smtClean="0"/>
              <a:t>One of the main sources to provide new genetic material to let nature selection carry on </a:t>
            </a:r>
            <a:endParaRPr lang="zh-CN" altLang="en-US" dirty="0" smtClean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051720" y="5157192"/>
            <a:ext cx="1296144" cy="1224136"/>
          </a:xfrm>
          <a:prstGeom prst="ellips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b="1" dirty="0">
                <a:solidFill>
                  <a:srgbClr val="000000"/>
                </a:solidFill>
              </a:rPr>
              <a:t>Recombination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979712" y="3789040"/>
            <a:ext cx="1368152" cy="1152127"/>
          </a:xfrm>
          <a:prstGeom prst="ellips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b="1" dirty="0">
                <a:solidFill>
                  <a:srgbClr val="000000"/>
                </a:solidFill>
              </a:rPr>
              <a:t>Mutation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788024" y="4437112"/>
            <a:ext cx="1368183" cy="1212603"/>
          </a:xfrm>
          <a:prstGeom prst="ellips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b="1" dirty="0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491880" y="4509120"/>
            <a:ext cx="1152128" cy="504056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3563888" y="5229200"/>
            <a:ext cx="1080120" cy="504056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5665434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201730" name="Equation" r:id="rId3" imgW="914400" imgH="198720" progId="">
              <p:embed/>
            </p:oleObj>
          </a:graphicData>
        </a:graphic>
      </p:graphicFrame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2661"/>
            <a:ext cx="80581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185" y="4941168"/>
            <a:ext cx="6824143" cy="10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5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76725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28238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52247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8465765" cy="5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00808"/>
            <a:ext cx="98144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162880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To determine           , we set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5471" y="4365104"/>
            <a:ext cx="554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We need only to determine :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1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4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6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9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8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54284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2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54293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7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2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9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54297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03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3"/>
          <p:cNvGrpSpPr>
            <a:grpSpLocks/>
          </p:cNvGrpSpPr>
          <p:nvPr/>
        </p:nvGrpSpPr>
        <p:grpSpPr bwMode="auto">
          <a:xfrm>
            <a:off x="6069013" y="1587500"/>
            <a:ext cx="2247900" cy="4148138"/>
            <a:chOff x="6069260" y="1587582"/>
            <a:chExt cx="2247156" cy="4147907"/>
          </a:xfrm>
        </p:grpSpPr>
        <p:cxnSp>
          <p:nvCxnSpPr>
            <p:cNvPr id="62" name="直接连接符 61"/>
            <p:cNvCxnSpPr/>
            <p:nvPr/>
          </p:nvCxnSpPr>
          <p:spPr>
            <a:xfrm flipV="1">
              <a:off x="6069260" y="2690834"/>
              <a:ext cx="0" cy="30446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7488015" y="2681309"/>
              <a:ext cx="0" cy="30525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316416" y="1587582"/>
              <a:ext cx="0" cy="4147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6769115" y="1587582"/>
              <a:ext cx="0" cy="11207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732615" y="1587582"/>
              <a:ext cx="1583801" cy="238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6069260" y="2714644"/>
              <a:ext cx="14187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8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3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9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5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1351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9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360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4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6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1364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0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069013" y="2690813"/>
            <a:ext cx="0" cy="304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488238" y="2681288"/>
            <a:ext cx="0" cy="3051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8316913" y="1587500"/>
            <a:ext cx="0" cy="4148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769100" y="1587500"/>
            <a:ext cx="0" cy="1120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732588" y="1587500"/>
            <a:ext cx="1584325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069013" y="2714625"/>
            <a:ext cx="1419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488238" y="4508500"/>
            <a:ext cx="539750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027988" y="2276475"/>
            <a:ext cx="0" cy="22431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027988" y="2286000"/>
            <a:ext cx="2889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0" name="TextBox 3"/>
          <p:cNvSpPr txBox="1">
            <a:spLocks noChangeArrowheads="1"/>
          </p:cNvSpPr>
          <p:nvPr/>
        </p:nvSpPr>
        <p:spPr bwMode="auto">
          <a:xfrm>
            <a:off x="7083425" y="4213225"/>
            <a:ext cx="49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6" name="组合 7"/>
          <p:cNvGrpSpPr>
            <a:grpSpLocks/>
          </p:cNvGrpSpPr>
          <p:nvPr/>
        </p:nvGrpSpPr>
        <p:grpSpPr bwMode="auto">
          <a:xfrm>
            <a:off x="1417638" y="2155825"/>
            <a:ext cx="6602412" cy="4262438"/>
            <a:chOff x="1417948" y="2155869"/>
            <a:chExt cx="6602447" cy="4262294"/>
          </a:xfrm>
        </p:grpSpPr>
        <p:grpSp>
          <p:nvGrpSpPr>
            <p:cNvPr id="17" name="组合 32"/>
            <p:cNvGrpSpPr>
              <a:grpSpLocks/>
            </p:cNvGrpSpPr>
            <p:nvPr/>
          </p:nvGrpSpPr>
          <p:grpSpPr bwMode="auto">
            <a:xfrm>
              <a:off x="4787629" y="2155869"/>
              <a:ext cx="3232766" cy="4190956"/>
              <a:chOff x="4787629" y="2155869"/>
              <a:chExt cx="3232766" cy="4190956"/>
            </a:xfrm>
          </p:grpSpPr>
          <p:grpSp>
            <p:nvGrpSpPr>
              <p:cNvPr id="18" name="组合 24"/>
              <p:cNvGrpSpPr>
                <a:grpSpLocks/>
              </p:cNvGrpSpPr>
              <p:nvPr/>
            </p:nvGrpSpPr>
            <p:grpSpPr bwMode="auto">
              <a:xfrm>
                <a:off x="4932040" y="4321865"/>
                <a:ext cx="2556445" cy="673718"/>
                <a:chOff x="4932040" y="4321865"/>
                <a:chExt cx="2556445" cy="673718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5872497" y="4508465"/>
                  <a:ext cx="1616083" cy="1270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34" name="Object 310"/>
                <p:cNvGraphicFramePr>
                  <a:graphicFrameLocks noChangeAspect="1"/>
                </p:cNvGraphicFramePr>
                <p:nvPr/>
              </p:nvGraphicFramePr>
              <p:xfrm>
                <a:off x="5562774" y="4321865"/>
                <a:ext cx="233362" cy="396875"/>
              </p:xfrm>
              <a:graphic>
                <a:graphicData uri="http://schemas.openxmlformats.org/presentationml/2006/ole">
                  <p:oleObj spid="_x0000_s69634" name="Equation" r:id="rId3" imgW="177646" imgH="241091" progId="">
                    <p:embed/>
                  </p:oleObj>
                </a:graphicData>
              </a:graphic>
            </p:graphicFrame>
            <p:graphicFrame>
              <p:nvGraphicFramePr>
                <p:cNvPr id="1335" name="Object 311"/>
                <p:cNvGraphicFramePr>
                  <a:graphicFrameLocks noChangeAspect="1"/>
                </p:cNvGraphicFramePr>
                <p:nvPr/>
              </p:nvGraphicFramePr>
              <p:xfrm>
                <a:off x="4932040" y="4598708"/>
                <a:ext cx="1137220" cy="396875"/>
              </p:xfrm>
              <a:graphic>
                <a:graphicData uri="http://schemas.openxmlformats.org/presentationml/2006/ole">
                  <p:oleObj spid="_x0000_s69635" name="Equation" r:id="rId4" imgW="774364" imgH="241195" progId="">
                    <p:embed/>
                  </p:oleObj>
                </a:graphicData>
              </a:graphic>
            </p:graphicFrame>
          </p:grpSp>
          <p:grpSp>
            <p:nvGrpSpPr>
              <p:cNvPr id="19" name="组合 25"/>
              <p:cNvGrpSpPr>
                <a:grpSpLocks/>
              </p:cNvGrpSpPr>
              <p:nvPr/>
            </p:nvGrpSpPr>
            <p:grpSpPr bwMode="auto">
              <a:xfrm>
                <a:off x="4787629" y="2155869"/>
                <a:ext cx="3232766" cy="686473"/>
                <a:chOff x="4787629" y="2155869"/>
                <a:chExt cx="3232766" cy="686473"/>
              </a:xfrm>
            </p:grpSpPr>
            <p:cxnSp>
              <p:nvCxnSpPr>
                <p:cNvPr id="103" name="直接连接符 102"/>
                <p:cNvCxnSpPr/>
                <p:nvPr/>
              </p:nvCxnSpPr>
              <p:spPr>
                <a:xfrm flipH="1">
                  <a:off x="5796296" y="2313027"/>
                  <a:ext cx="222409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36" name="Object 312"/>
                <p:cNvGraphicFramePr>
                  <a:graphicFrameLocks noChangeAspect="1"/>
                </p:cNvGraphicFramePr>
                <p:nvPr/>
              </p:nvGraphicFramePr>
              <p:xfrm>
                <a:off x="5480315" y="2155869"/>
                <a:ext cx="233362" cy="396875"/>
              </p:xfrm>
              <a:graphic>
                <a:graphicData uri="http://schemas.openxmlformats.org/presentationml/2006/ole">
                  <p:oleObj spid="_x0000_s69636" name="Equation" r:id="rId5" imgW="177646" imgH="241091" progId="">
                    <p:embed/>
                  </p:oleObj>
                </a:graphicData>
              </a:graphic>
            </p:graphicFrame>
            <p:graphicFrame>
              <p:nvGraphicFramePr>
                <p:cNvPr id="1337" name="Object 313"/>
                <p:cNvGraphicFramePr>
                  <a:graphicFrameLocks noChangeAspect="1"/>
                </p:cNvGraphicFramePr>
                <p:nvPr/>
              </p:nvGraphicFramePr>
              <p:xfrm>
                <a:off x="4787629" y="2445467"/>
                <a:ext cx="1281096" cy="396875"/>
              </p:xfrm>
              <a:graphic>
                <a:graphicData uri="http://schemas.openxmlformats.org/presentationml/2006/ole">
                  <p:oleObj spid="_x0000_s69637" name="Equation" r:id="rId6" imgW="876300" imgH="241300" progId="">
                    <p:embed/>
                  </p:oleObj>
                </a:graphicData>
              </a:graphic>
            </p:graphicFrame>
          </p:grpSp>
          <p:graphicFrame>
            <p:nvGraphicFramePr>
              <p:cNvPr id="1338" name="Object 314"/>
              <p:cNvGraphicFramePr>
                <a:graphicFrameLocks noChangeAspect="1"/>
              </p:cNvGraphicFramePr>
              <p:nvPr/>
            </p:nvGraphicFramePr>
            <p:xfrm>
              <a:off x="5300663" y="5949950"/>
              <a:ext cx="2025650" cy="396875"/>
            </p:xfrm>
            <a:graphic>
              <a:graphicData uri="http://schemas.openxmlformats.org/presentationml/2006/ole">
                <p:oleObj spid="_x0000_s69638" name="Equation" r:id="rId7" imgW="1193800" imgH="241300" progId="">
                  <p:embed/>
                </p:oleObj>
              </a:graphicData>
            </a:graphic>
          </p:graphicFrame>
        </p:grpSp>
        <p:graphicFrame>
          <p:nvGraphicFramePr>
            <p:cNvPr id="1339" name="Object 315"/>
            <p:cNvGraphicFramePr>
              <a:graphicFrameLocks noChangeAspect="1"/>
            </p:cNvGraphicFramePr>
            <p:nvPr/>
          </p:nvGraphicFramePr>
          <p:xfrm>
            <a:off x="1417948" y="6021288"/>
            <a:ext cx="2643276" cy="396875"/>
          </p:xfrm>
          <a:graphic>
            <a:graphicData uri="http://schemas.openxmlformats.org/presentationml/2006/ole">
              <p:oleObj spid="_x0000_s69639" name="Equation" r:id="rId8" imgW="1384300" imgH="241300" progId="">
                <p:embed/>
              </p:oleObj>
            </a:graphicData>
          </a:graphic>
        </p:graphicFrame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9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1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4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6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8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21814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2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823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7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9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21827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33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069013" y="2714625"/>
            <a:ext cx="0" cy="3043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488238" y="2732088"/>
            <a:ext cx="0" cy="3051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8316913" y="1587500"/>
            <a:ext cx="0" cy="4148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769100" y="1587500"/>
            <a:ext cx="0" cy="1120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732588" y="1587500"/>
            <a:ext cx="1584325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6069013" y="2714625"/>
            <a:ext cx="1419225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488238" y="4508500"/>
            <a:ext cx="539750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027988" y="2276475"/>
            <a:ext cx="0" cy="22431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027988" y="2286000"/>
            <a:ext cx="2889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6069013" y="4929188"/>
            <a:ext cx="806450" cy="11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6875463" y="4114800"/>
            <a:ext cx="9525" cy="819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875463" y="4149725"/>
            <a:ext cx="6127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488238" y="3294063"/>
            <a:ext cx="2698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7764463" y="1958975"/>
            <a:ext cx="0" cy="1335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6773863" y="1958975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59" name="TextBox 105"/>
          <p:cNvSpPr txBox="1">
            <a:spLocks noChangeArrowheads="1"/>
          </p:cNvSpPr>
          <p:nvPr/>
        </p:nvSpPr>
        <p:spPr bwMode="auto">
          <a:xfrm>
            <a:off x="5999163" y="45831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860" name="TextBox 106"/>
          <p:cNvSpPr txBox="1">
            <a:spLocks noChangeArrowheads="1"/>
          </p:cNvSpPr>
          <p:nvPr/>
        </p:nvSpPr>
        <p:spPr bwMode="auto">
          <a:xfrm>
            <a:off x="7019925" y="44640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6" name="组合 39"/>
          <p:cNvGrpSpPr>
            <a:grpSpLocks/>
          </p:cNvGrpSpPr>
          <p:nvPr/>
        </p:nvGrpSpPr>
        <p:grpSpPr bwMode="auto">
          <a:xfrm>
            <a:off x="500063" y="1582738"/>
            <a:ext cx="7712075" cy="4884737"/>
            <a:chOff x="499938" y="1567902"/>
            <a:chExt cx="7712075" cy="4885186"/>
          </a:xfrm>
        </p:grpSpPr>
        <p:grpSp>
          <p:nvGrpSpPr>
            <p:cNvPr id="17" name="组合 38"/>
            <p:cNvGrpSpPr>
              <a:grpSpLocks/>
            </p:cNvGrpSpPr>
            <p:nvPr/>
          </p:nvGrpSpPr>
          <p:grpSpPr bwMode="auto">
            <a:xfrm>
              <a:off x="4607630" y="1567902"/>
              <a:ext cx="2880856" cy="3784329"/>
              <a:chOff x="4607630" y="1567902"/>
              <a:chExt cx="2880856" cy="3784329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>
                <a:off x="5689475" y="4930536"/>
                <a:ext cx="379413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5689475" y="4139889"/>
                <a:ext cx="1163638" cy="95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H="1">
                <a:off x="5689475" y="3295261"/>
                <a:ext cx="1798638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flipH="1">
                <a:off x="5689475" y="1953699"/>
                <a:ext cx="1114425" cy="2222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794" name="Object 290"/>
              <p:cNvGraphicFramePr>
                <a:graphicFrameLocks noChangeAspect="1"/>
              </p:cNvGraphicFramePr>
              <p:nvPr/>
            </p:nvGraphicFramePr>
            <p:xfrm>
              <a:off x="5494338" y="4635500"/>
              <a:ext cx="249237" cy="396875"/>
            </p:xfrm>
            <a:graphic>
              <a:graphicData uri="http://schemas.openxmlformats.org/presentationml/2006/ole">
                <p:oleObj spid="_x0000_s70658" name="Equation" r:id="rId3" imgW="190417" imgH="241195" progId="">
                  <p:embed/>
                </p:oleObj>
              </a:graphicData>
            </a:graphic>
          </p:graphicFrame>
          <p:graphicFrame>
            <p:nvGraphicFramePr>
              <p:cNvPr id="21795" name="Object 291"/>
              <p:cNvGraphicFramePr>
                <a:graphicFrameLocks noChangeAspect="1"/>
              </p:cNvGraphicFramePr>
              <p:nvPr/>
            </p:nvGraphicFramePr>
            <p:xfrm>
              <a:off x="4644048" y="4955356"/>
              <a:ext cx="1266215" cy="396875"/>
            </p:xfrm>
            <a:graphic>
              <a:graphicData uri="http://schemas.openxmlformats.org/presentationml/2006/ole">
                <p:oleObj spid="_x0000_s70659" name="Equation" r:id="rId4" imgW="888614" imgH="241195" progId="">
                  <p:embed/>
                </p:oleObj>
              </a:graphicData>
            </a:graphic>
          </p:graphicFrame>
          <p:graphicFrame>
            <p:nvGraphicFramePr>
              <p:cNvPr id="21796" name="Object 292"/>
              <p:cNvGraphicFramePr>
                <a:graphicFrameLocks noChangeAspect="1"/>
              </p:cNvGraphicFramePr>
              <p:nvPr/>
            </p:nvGraphicFramePr>
            <p:xfrm>
              <a:off x="5439122" y="3810678"/>
              <a:ext cx="249237" cy="396875"/>
            </p:xfrm>
            <a:graphic>
              <a:graphicData uri="http://schemas.openxmlformats.org/presentationml/2006/ole">
                <p:oleObj spid="_x0000_s70660" name="Equation" r:id="rId5" imgW="190417" imgH="241195" progId="">
                  <p:embed/>
                </p:oleObj>
              </a:graphicData>
            </a:graphic>
          </p:graphicFrame>
          <p:graphicFrame>
            <p:nvGraphicFramePr>
              <p:cNvPr id="21797" name="Object 293"/>
              <p:cNvGraphicFramePr>
                <a:graphicFrameLocks noChangeAspect="1"/>
              </p:cNvGraphicFramePr>
              <p:nvPr/>
            </p:nvGraphicFramePr>
            <p:xfrm>
              <a:off x="4607630" y="4171691"/>
              <a:ext cx="1391350" cy="396875"/>
            </p:xfrm>
            <a:graphic>
              <a:graphicData uri="http://schemas.openxmlformats.org/presentationml/2006/ole">
                <p:oleObj spid="_x0000_s70661" name="Equation" r:id="rId6" imgW="1016000" imgH="241300" progId="">
                  <p:embed/>
                </p:oleObj>
              </a:graphicData>
            </a:graphic>
          </p:graphicFrame>
          <p:graphicFrame>
            <p:nvGraphicFramePr>
              <p:cNvPr id="21798" name="Object 294"/>
              <p:cNvGraphicFramePr>
                <a:graphicFrameLocks noChangeAspect="1"/>
              </p:cNvGraphicFramePr>
              <p:nvPr/>
            </p:nvGraphicFramePr>
            <p:xfrm>
              <a:off x="5439121" y="2911172"/>
              <a:ext cx="249238" cy="396875"/>
            </p:xfrm>
            <a:graphic>
              <a:graphicData uri="http://schemas.openxmlformats.org/presentationml/2006/ole">
                <p:oleObj spid="_x0000_s70662" name="Equation" r:id="rId7" imgW="190417" imgH="241195" progId="">
                  <p:embed/>
                </p:oleObj>
              </a:graphicData>
            </a:graphic>
          </p:graphicFrame>
          <p:graphicFrame>
            <p:nvGraphicFramePr>
              <p:cNvPr id="21799" name="Object 295"/>
              <p:cNvGraphicFramePr>
                <a:graphicFrameLocks noChangeAspect="1"/>
              </p:cNvGraphicFramePr>
              <p:nvPr/>
            </p:nvGraphicFramePr>
            <p:xfrm>
              <a:off x="4644048" y="3275781"/>
              <a:ext cx="1259865" cy="396875"/>
            </p:xfrm>
            <a:graphic>
              <a:graphicData uri="http://schemas.openxmlformats.org/presentationml/2006/ole">
                <p:oleObj spid="_x0000_s70663" name="Equation" r:id="rId8" imgW="888614" imgH="241195" progId="">
                  <p:embed/>
                </p:oleObj>
              </a:graphicData>
            </a:graphic>
          </p:graphicFrame>
          <p:graphicFrame>
            <p:nvGraphicFramePr>
              <p:cNvPr id="21800" name="Object 296"/>
              <p:cNvGraphicFramePr>
                <a:graphicFrameLocks noChangeAspect="1"/>
              </p:cNvGraphicFramePr>
              <p:nvPr/>
            </p:nvGraphicFramePr>
            <p:xfrm>
              <a:off x="5356072" y="1567902"/>
              <a:ext cx="249238" cy="396875"/>
            </p:xfrm>
            <a:graphic>
              <a:graphicData uri="http://schemas.openxmlformats.org/presentationml/2006/ole">
                <p:oleObj spid="_x0000_s70664" name="Equation" r:id="rId9" imgW="190417" imgH="241195" progId="">
                  <p:embed/>
                </p:oleObj>
              </a:graphicData>
            </a:graphic>
          </p:graphicFrame>
          <p:graphicFrame>
            <p:nvGraphicFramePr>
              <p:cNvPr id="21801" name="Object 297"/>
              <p:cNvGraphicFramePr>
                <a:graphicFrameLocks noChangeAspect="1"/>
              </p:cNvGraphicFramePr>
              <p:nvPr/>
            </p:nvGraphicFramePr>
            <p:xfrm>
              <a:off x="4607630" y="1987550"/>
              <a:ext cx="1861570" cy="413585"/>
            </p:xfrm>
            <a:graphic>
              <a:graphicData uri="http://schemas.openxmlformats.org/presentationml/2006/ole">
                <p:oleObj spid="_x0000_s70665" name="Equation" r:id="rId10" imgW="1244600" imgH="241300" progId="">
                  <p:embed/>
                </p:oleObj>
              </a:graphicData>
            </a:graphic>
          </p:graphicFrame>
        </p:grpSp>
        <p:graphicFrame>
          <p:nvGraphicFramePr>
            <p:cNvPr id="21802" name="Object 298"/>
            <p:cNvGraphicFramePr>
              <a:graphicFrameLocks noChangeAspect="1"/>
            </p:cNvGraphicFramePr>
            <p:nvPr/>
          </p:nvGraphicFramePr>
          <p:xfrm>
            <a:off x="499938" y="6021288"/>
            <a:ext cx="7712075" cy="431800"/>
          </p:xfrm>
          <a:graphic>
            <a:graphicData uri="http://schemas.openxmlformats.org/presentationml/2006/ole">
              <p:oleObj spid="_x0000_s70666" name="Equation" r:id="rId11" imgW="4178300" imgH="241300" progId="">
                <p:embed/>
              </p:oleObj>
            </a:graphicData>
          </a:graphic>
        </p:graphicFrame>
      </p:grpSp>
      <p:cxnSp>
        <p:nvCxnSpPr>
          <p:cNvPr id="108" name="直接连接符 107"/>
          <p:cNvCxnSpPr/>
          <p:nvPr/>
        </p:nvCxnSpPr>
        <p:spPr>
          <a:xfrm flipV="1">
            <a:off x="7524750" y="3284538"/>
            <a:ext cx="0" cy="86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9872058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75778" name="Equation" r:id="rId3" imgW="914400" imgH="198720" progId="">
              <p:embed/>
            </p:oleObj>
          </a:graphicData>
        </a:graphic>
      </p:graphicFrame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66528"/>
            <a:ext cx="7592687" cy="34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of q-processes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509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100014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76802" name="Equation" r:id="rId3" imgW="914400" imgH="198720" progId="">
              <p:embed/>
            </p:oleObj>
          </a:graphicData>
        </a:graphic>
      </p:graphicFrame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8" y="1196752"/>
            <a:ext cx="7263456" cy="25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of q-processes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7964215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8065217" cy="9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7" y="5445224"/>
            <a:ext cx="3193281" cy="7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23928" y="5524148"/>
            <a:ext cx="442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  Markov jump process 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9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155615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77826" name="Equation" r:id="rId3" imgW="914400" imgH="198720" progId="">
              <p:embed/>
            </p:oleObj>
          </a:graphicData>
        </a:graphic>
      </p:graphicFrame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0951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general result on q-processes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00525"/>
            <a:ext cx="8163514" cy="111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5373216"/>
            <a:ext cx="4531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a classical result !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0125"/>
            <a:ext cx="4090055" cy="4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57978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196752"/>
            <a:ext cx="3139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Sketch of the proof: </a:t>
            </a:r>
          </a:p>
          <a:p>
            <a:r>
              <a:rPr lang="en-US" altLang="zh-CN" sz="2800" dirty="0" smtClean="0"/>
              <a:t> Let</a:t>
            </a:r>
            <a:endParaRPr lang="zh-CN" altLang="en-US" sz="2800" dirty="0"/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4940399"/>
            <a:ext cx="7398903" cy="7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208" y="15206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In the proof we need the following  result: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Proof:</a:t>
            </a:r>
          </a:p>
          <a:p>
            <a:pPr marL="0" indent="0">
              <a:buNone/>
            </a:pPr>
            <a:r>
              <a:rPr lang="en-US" altLang="zh-CN" sz="2400" dirty="0" smtClean="0"/>
              <a:t>     Following the arguments used in Theorem 1.5 and </a:t>
            </a:r>
          </a:p>
          <a:p>
            <a:pPr marL="0" indent="0">
              <a:buNone/>
            </a:pPr>
            <a:r>
              <a:rPr lang="en-US" altLang="zh-CN" sz="2400" dirty="0" smtClean="0"/>
              <a:t>Theorem 1.13 of [Chen2004].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317992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79874" name="Equation" r:id="rId3" imgW="914400" imgH="198720" progId="">
              <p:embed/>
            </p:oleObj>
          </a:graphicData>
        </a:graphic>
      </p:graphicFrame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4538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30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112713"/>
            <a:ext cx="82280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000">
                <a:solidFill>
                  <a:srgbClr val="FF0000"/>
                </a:solidFill>
                <a:ea typeface="微软雅黑"/>
                <a:cs typeface="微软雅黑"/>
              </a:rPr>
              <a:t>Application of recombination information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866900"/>
            <a:ext cx="8043863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471" rIns="0" bIns="0"/>
          <a:lstStyle/>
          <a:p>
            <a:pPr marL="428625" indent="-323850">
              <a:spcAft>
                <a:spcPts val="1288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900">
                <a:solidFill>
                  <a:srgbClr val="000000"/>
                </a:solidFill>
                <a:ea typeface="微软雅黑"/>
                <a:cs typeface="微软雅黑"/>
              </a:rPr>
              <a:t>DNA sequencing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Identify the alleles that are co-located on the same chromosome</a:t>
            </a:r>
          </a:p>
          <a:p>
            <a:pPr marL="428625" indent="-323850">
              <a:spcAft>
                <a:spcPts val="1288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900">
                <a:solidFill>
                  <a:srgbClr val="000000"/>
                </a:solidFill>
                <a:ea typeface="微软雅黑"/>
                <a:cs typeface="微软雅黑"/>
              </a:rPr>
              <a:t>Disease study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Estimate disease risk for each region of genome</a:t>
            </a:r>
          </a:p>
          <a:p>
            <a:pPr marL="428625" indent="-323850">
              <a:spcAft>
                <a:spcPts val="1288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900">
                <a:solidFill>
                  <a:srgbClr val="000000"/>
                </a:solidFill>
                <a:ea typeface="微软雅黑"/>
                <a:cs typeface="微软雅黑"/>
              </a:rPr>
              <a:t>Population history study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Discover admixture history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Reconstruct human phylogeny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290654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80898" name="Equation" r:id="rId3" imgW="914400" imgH="198720" progId="">
              <p:embed/>
            </p:oleObj>
          </a:graphicData>
        </a:graphic>
      </p:graphicFrame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86984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of q-processes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99592" y="378904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Sketch of the proof :  </a:t>
            </a:r>
          </a:p>
          <a:p>
            <a:r>
              <a:rPr lang="en-US" altLang="zh-CN" sz="2400" dirty="0" smtClean="0"/>
              <a:t>     Construct approximate bounded q-process </a:t>
            </a:r>
          </a:p>
          <a:p>
            <a:r>
              <a:rPr lang="en-US" altLang="zh-CN" sz="2400" dirty="0" smtClean="0"/>
              <a:t>     and use  Proposition 3.3</a:t>
            </a:r>
            <a:endParaRPr lang="en-US" altLang="zh-CN" sz="2400" dirty="0"/>
          </a:p>
        </p:txBody>
      </p:sp>
    </p:spTree>
    <p:extLst>
      <p:ext uri="{BB962C8B-B14F-4D97-AF65-F5344CB8AC3E}">
        <p14:creationId xmlns="" xmlns:p14="http://schemas.microsoft.com/office/powerpoint/2010/main" val="23745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68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3852487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81922" name="Equation" r:id="rId3" imgW="914400" imgH="198720" progId="">
              <p:embed/>
            </p:oleObj>
          </a:graphicData>
        </a:graphic>
      </p:graphicFrame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5248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027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472077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82946" name="Equation" r:id="rId3" imgW="914400" imgH="198720" progId="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34766" cy="23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of q-processes</a:t>
            </a:r>
            <a:endParaRPr lang="zh-CN" alt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2664296" cy="8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35896" y="4509120"/>
            <a:ext cx="4561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is a time homogenous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 Markov jump process !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 </a:t>
                </a:r>
                <a:r>
                  <a:rPr lang="en-US" altLang="zh-CN" sz="2800" dirty="0" smtClean="0"/>
                  <a:t>to </a:t>
                </a:r>
                <a:r>
                  <a:rPr lang="en-US" altLang="zh-CN" sz="2800" dirty="0"/>
                  <a:t>spatial </a:t>
                </a:r>
                <a:r>
                  <a:rPr lang="en-US" altLang="zh-CN" sz="2800" dirty="0" smtClean="0"/>
                  <a:t>model: </a:t>
                </a:r>
                <a:r>
                  <a:rPr lang="en-US" altLang="zh-CN" sz="2800" dirty="0"/>
                  <a:t>thinning of the point </a:t>
                </a:r>
                <a:r>
                  <a:rPr lang="en-US" altLang="zh-CN" sz="2800" dirty="0" smtClean="0"/>
                  <a:t>process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 cstate="print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68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304620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83970" name="Equation" r:id="rId4" imgW="914400" imgH="198720" progId="">
              <p:embed/>
            </p:oleObj>
          </a:graphicData>
        </a:graphic>
      </p:graphicFrame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0" y="1628800"/>
            <a:ext cx="7962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95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449134" cy="19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8784976" cy="18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4" cstate="print"/>
            <a:stretch>
              <a:fillRect b="-85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301208"/>
            <a:ext cx="8500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Waiting time is exponentially distributed with parameter </a:t>
            </a:r>
          </a:p>
          <a:p>
            <a:r>
              <a:rPr lang="en-US" altLang="zh-CN" sz="2800" dirty="0" smtClean="0"/>
              <a:t>depends on  the total length of the current  local tree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 </a:t>
                </a:r>
                <a:r>
                  <a:rPr lang="en-US" altLang="zh-CN" sz="2800" dirty="0" smtClean="0"/>
                  <a:t>to </a:t>
                </a:r>
                <a:r>
                  <a:rPr lang="en-US" altLang="zh-CN" sz="2800" dirty="0"/>
                  <a:t>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9600" dirty="0" smtClean="0"/>
              <a:t>     </a:t>
            </a:r>
            <a:r>
              <a:rPr lang="en-US" altLang="zh-CN" sz="12800" dirty="0" smtClean="0"/>
              <a:t>Sketch of the proof :  </a:t>
            </a:r>
          </a:p>
          <a:p>
            <a:pPr marL="0" indent="0">
              <a:buNone/>
            </a:pPr>
            <a:r>
              <a:rPr lang="en-US" altLang="zh-CN" sz="12800" dirty="0"/>
              <a:t> </a:t>
            </a:r>
            <a:r>
              <a:rPr lang="en-US" altLang="zh-CN" sz="12800" dirty="0" smtClean="0"/>
              <a:t>   Step 1:</a:t>
            </a:r>
          </a:p>
          <a:p>
            <a:pPr marL="0" indent="0">
              <a:buNone/>
            </a:pPr>
            <a:endParaRPr lang="en-US" altLang="zh-CN" sz="7200" dirty="0"/>
          </a:p>
          <a:p>
            <a:endParaRPr lang="en-US" altLang="zh-CN" sz="72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  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54493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26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 Step </a:t>
                </a:r>
                <a:r>
                  <a:rPr lang="en-US" altLang="zh-CN" sz="2400" dirty="0" smtClean="0"/>
                  <a:t>2: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([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]+1), </a:t>
                </a:r>
                <a:r>
                  <a:rPr lang="en-US" altLang="zh-CN" sz="2400" dirty="0" smtClean="0"/>
                  <a:t>calculate</a:t>
                </a:r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 Step 3: Approximation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296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10761"/>
            <a:ext cx="7873930" cy="6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1" y="2276872"/>
            <a:ext cx="7259864" cy="63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48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 smtClean="0"/>
                  <a:t>corresponding  to </a:t>
                </a:r>
                <a:r>
                  <a:rPr lang="en-US" altLang="zh-CN" sz="2800" dirty="0"/>
                  <a:t>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9192"/>
            <a:ext cx="8640960" cy="15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077072"/>
            <a:ext cx="8864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The  position of           on the current local  tree          </a:t>
            </a:r>
          </a:p>
          <a:p>
            <a:r>
              <a:rPr lang="en-US" altLang="zh-CN" sz="3200" dirty="0" smtClean="0"/>
              <a:t> is uniformly distributed on the local tree</a:t>
            </a:r>
            <a:endParaRPr lang="zh-CN" altLang="en-US" sz="32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49080"/>
            <a:ext cx="552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653136"/>
            <a:ext cx="552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24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Sketch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 smtClean="0"/>
                  <a:t>of the proof: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Step 1</a:t>
                </a:r>
                <a:r>
                  <a:rPr lang="en-US" altLang="zh-CN" sz="2400" dirty="0" smtClean="0"/>
                  <a:t>: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([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]+1</a:t>
                </a:r>
                <a:r>
                  <a:rPr lang="en-US" altLang="zh-CN" sz="2400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([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]+1</a:t>
                </a:r>
                <a:r>
                  <a:rPr lang="en-US" altLang="zh-CN" sz="2400" dirty="0" smtClean="0"/>
                  <a:t>). Define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r>
                  <a:rPr lang="en-US" altLang="zh-CN" sz="2400" dirty="0" smtClean="0"/>
                  <a:t>Then one can check that 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3"/>
            <a:ext cx="8858170" cy="74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3956045"/>
            <a:ext cx="8715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08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processes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    Step  2: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24074"/>
            <a:ext cx="7844531" cy="274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62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</a:rPr>
              <a:t> Basic model assumption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250825" y="1341438"/>
            <a:ext cx="8497888" cy="4525962"/>
          </a:xfrm>
          <a:ln>
            <a:round/>
          </a:ln>
        </p:spPr>
        <p:txBody>
          <a:bodyPr lIns="0" tIns="28080" rIns="0" bIns="0" rtlCol="0">
            <a:normAutofit fontScale="62500" lnSpcReduction="20000"/>
          </a:bodyPr>
          <a:lstStyle/>
          <a:p>
            <a:pPr marL="428625" indent="-323850" fontAlgn="auto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5100" dirty="0"/>
              <a:t>Wright-fisher model with </a:t>
            </a:r>
            <a:r>
              <a:rPr lang="en-US" altLang="zh-CN" sz="5100" dirty="0" smtClean="0"/>
              <a:t>recombination   </a:t>
            </a:r>
          </a:p>
          <a:p>
            <a:pPr marL="860425" lvl="1" indent="-320675" fontAlgn="auto">
              <a:spcAft>
                <a:spcPts val="1138"/>
              </a:spcAft>
              <a:buSzPct val="75000"/>
              <a:buFont typeface="Symbol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3600" dirty="0" smtClean="0">
                <a:solidFill>
                  <a:srgbClr val="3333FF"/>
                </a:solidFill>
              </a:rPr>
              <a:t>The population has constant size N, </a:t>
            </a:r>
          </a:p>
          <a:p>
            <a:pPr marL="860425" lvl="1" indent="-320675" fontAlgn="auto">
              <a:spcAft>
                <a:spcPts val="1138"/>
              </a:spcAft>
              <a:buSzPct val="75000"/>
              <a:buFont typeface="Symbol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3600" dirty="0" smtClean="0">
                <a:solidFill>
                  <a:srgbClr val="3333FF"/>
                </a:solidFill>
              </a:rPr>
              <a:t> With probability 1-r, uniformly choose one parent to copy from (no recombination happens), with probability r,  two parents are chosen uniformly at random, and a breakpoint s is chosen by a specified density (recombination event happens ).</a:t>
            </a:r>
            <a:endParaRPr lang="en-US" altLang="zh-CN" sz="4400" dirty="0" smtClean="0">
              <a:solidFill>
                <a:srgbClr val="3333FF"/>
              </a:solidFill>
            </a:endParaRPr>
          </a:p>
          <a:p>
            <a:pPr marL="428625" lvl="1" indent="-323850" fontAlgn="auto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4500" dirty="0" smtClean="0"/>
              <a:t>Continuous model is obtained by letting N tends to infinity.    Time is measured in units of 2N, and the recombination rate per gene per generation r is scaled by 2rN=constant</a:t>
            </a:r>
            <a:r>
              <a:rPr lang="en-US" altLang="zh-CN" sz="5100" dirty="0" smtClean="0"/>
              <a:t>. </a:t>
            </a:r>
            <a:r>
              <a:rPr lang="en-US" altLang="zh-CN" sz="5100" b="1" dirty="0" smtClean="0"/>
              <a:t>The limit model is a continuous time Markov jump process .</a:t>
            </a:r>
            <a:endParaRPr lang="en-US" altLang="zh-CN" sz="4000" b="1" dirty="0" smtClean="0"/>
          </a:p>
          <a:p>
            <a:pPr marL="860425" lvl="1" indent="-320675" fontAlgn="auto">
              <a:spcAft>
                <a:spcPts val="1138"/>
              </a:spcAft>
              <a:buSzPct val="75000"/>
              <a:buFont typeface="Arial" pitchFamily="34" charset="0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860425" lvl="1" indent="-320675" fontAlgn="auto">
              <a:spcAft>
                <a:spcPts val="1138"/>
              </a:spcAft>
              <a:buSzPct val="7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en-US" altLang="zh-CN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        </a:t>
            </a:r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The proof is cumbersome and complicated.  </a:t>
            </a: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15747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89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4003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167" y="389975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It will coalesce to any existing branches independently with  rate 1.</a:t>
            </a:r>
            <a:endParaRPr lang="zh-CN" alt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7" y="1772816"/>
            <a:ext cx="5984949" cy="14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43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processes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1486513"/>
            <a:ext cx="6677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365104"/>
            <a:ext cx="538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It will move along the branch and leave it with rate </a:t>
            </a:r>
            <a:endParaRPr lang="zh-CN" altLang="en-US" sz="24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838"/>
            <a:ext cx="1795351" cy="68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22"/>
          <p:cNvGrpSpPr>
            <a:grpSpLocks/>
          </p:cNvGrpSpPr>
          <p:nvPr/>
        </p:nvGrpSpPr>
        <p:grpSpPr bwMode="auto">
          <a:xfrm>
            <a:off x="6996113" y="1919288"/>
            <a:ext cx="1574800" cy="3125787"/>
            <a:chOff x="6069260" y="1587582"/>
            <a:chExt cx="2247156" cy="4195173"/>
          </a:xfrm>
        </p:grpSpPr>
        <p:grpSp>
          <p:nvGrpSpPr>
            <p:cNvPr id="6" name="组合 8"/>
            <p:cNvGrpSpPr>
              <a:grpSpLocks/>
            </p:cNvGrpSpPr>
            <p:nvPr/>
          </p:nvGrpSpPr>
          <p:grpSpPr bwMode="auto">
            <a:xfrm>
              <a:off x="6069260" y="1587582"/>
              <a:ext cx="2247156" cy="4195173"/>
              <a:chOff x="6069260" y="1587582"/>
              <a:chExt cx="2247156" cy="419517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6069260" y="2714675"/>
                <a:ext cx="0" cy="304464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7489589" y="2731720"/>
                <a:ext cx="0" cy="3051035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8316416" y="1587582"/>
                <a:ext cx="0" cy="4148300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6769230" y="1587582"/>
                <a:ext cx="0" cy="1120702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6732986" y="1587582"/>
                <a:ext cx="1583430" cy="23436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6069260" y="2714675"/>
                <a:ext cx="1420329" cy="8522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7489589" y="4508649"/>
                <a:ext cx="539136" cy="1065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8028725" y="2275769"/>
                <a:ext cx="0" cy="224353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028725" y="2286423"/>
                <a:ext cx="287691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 flipV="1">
              <a:off x="6069260" y="4928381"/>
              <a:ext cx="806439" cy="106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875699" y="4114487"/>
              <a:ext cx="9061" cy="82028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875699" y="4148577"/>
              <a:ext cx="61389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489589" y="3439083"/>
              <a:ext cx="0" cy="675404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814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9552" y="3917391"/>
                <a:ext cx="54726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If it does not leave the branch before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, it will move along to the next branch.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17391"/>
                <a:ext cx="5472608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84" t="-5882" r="-445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2" y="1743612"/>
            <a:ext cx="666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/>
          <p:cNvCxnSpPr/>
          <p:nvPr/>
        </p:nvCxnSpPr>
        <p:spPr>
          <a:xfrm>
            <a:off x="7488217" y="2407954"/>
            <a:ext cx="8588" cy="542662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8"/>
          <p:cNvGrpSpPr/>
          <p:nvPr/>
        </p:nvGrpSpPr>
        <p:grpSpPr>
          <a:xfrm>
            <a:off x="6914610" y="2018478"/>
            <a:ext cx="1843658" cy="3506557"/>
            <a:chOff x="6069260" y="1564458"/>
            <a:chExt cx="2247156" cy="4218297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6069260" y="2714558"/>
              <a:ext cx="0" cy="3044056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488485" y="2731350"/>
              <a:ext cx="0" cy="3051405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8316416" y="1587582"/>
              <a:ext cx="0" cy="4147907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6718818" y="1564458"/>
              <a:ext cx="0" cy="1121338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6732240" y="1587582"/>
              <a:ext cx="1584176" cy="2312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069260" y="2731419"/>
              <a:ext cx="1419225" cy="8396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7488485" y="4508053"/>
              <a:ext cx="539899" cy="1225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8028384" y="2275805"/>
              <a:ext cx="0" cy="224449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028384" y="2286164"/>
              <a:ext cx="28803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flipV="1">
            <a:off x="6914610" y="4815610"/>
            <a:ext cx="662092" cy="89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576702" y="4139007"/>
            <a:ext cx="7163" cy="6810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76702" y="4167214"/>
            <a:ext cx="5022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079000" y="2969838"/>
            <a:ext cx="0" cy="1169169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566328" y="2996952"/>
            <a:ext cx="892218" cy="18646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1254" y="2803818"/>
            <a:ext cx="432048" cy="369332"/>
          </a:xfrm>
          <a:prstGeom prst="rect">
            <a:avLst/>
          </a:prstGeom>
          <a:blipFill rotWithShape="1">
            <a:blip r:embed="rId5" cstate="print"/>
            <a:stretch>
              <a:fillRect r="-52857" b="-1311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496805" y="2982898"/>
            <a:ext cx="5022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78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/>
            </a:r>
            <a:br>
              <a:rPr lang="en-US" altLang="zh-CN" dirty="0" smtClean="0">
                <a:solidFill>
                  <a:srgbClr val="000000"/>
                </a:solidFill>
              </a:rPr>
            </a:br>
            <a:r>
              <a:rPr lang="en-US" altLang="zh-CN" sz="6000" dirty="0" smtClean="0">
                <a:solidFill>
                  <a:srgbClr val="FF0000"/>
                </a:solidFill>
              </a:rPr>
              <a:t>SC algorithm</a:t>
            </a:r>
            <a:r>
              <a:rPr lang="en-US" altLang="zh-CN" sz="6000" dirty="0">
                <a:solidFill>
                  <a:srgbClr val="FF0000"/>
                </a:solidFill>
              </a:rPr>
              <a:t/>
            </a:r>
            <a:br>
              <a:rPr lang="en-US" altLang="zh-CN" sz="6000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 standard </a:t>
                </a:r>
                <a:r>
                  <a:rPr lang="en-US" altLang="zh-CN" dirty="0" smtClean="0"/>
                  <a:t>coalescent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: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recombination point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 smtClean="0"/>
                  <a:t>: the ARG constrained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[0,</m:t>
                        </m:r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CN" b="0" dirty="0" smtClean="0"/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 smtClean="0"/>
                  <a:t>: the extra branched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The whole ARG can be considered as a 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≥0}.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>
                  <a:solidFill>
                    <a:srgbClr val="00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54068"/>
            <a:ext cx="8496944" cy="7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01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133459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345090" name="Equation" r:id="rId3" imgW="914400" imgH="198720" progId="">
              <p:embed/>
            </p:oleObj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832084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FF0000"/>
                </a:solidFill>
              </a:rPr>
              <a:t>Identical probability distribution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of the </a:t>
            </a:r>
            <a:r>
              <a:rPr lang="en-US" altLang="zh-CN" sz="3600" dirty="0" smtClean="0">
                <a:solidFill>
                  <a:srgbClr val="3333FF"/>
                </a:solidFill>
              </a:rPr>
              <a:t>back in time model </a:t>
            </a:r>
            <a:r>
              <a:rPr lang="en-US" altLang="zh-CN" sz="3600" dirty="0" smtClean="0"/>
              <a:t>and </a:t>
            </a:r>
            <a:r>
              <a:rPr lang="en-US" altLang="zh-CN" sz="3600" dirty="0" smtClean="0">
                <a:solidFill>
                  <a:srgbClr val="3333FF"/>
                </a:solidFill>
              </a:rPr>
              <a:t>spatial model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5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210889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346114" name="Equation" r:id="rId3" imgW="914400" imgH="198720" progId="">
              <p:embed/>
            </p:oleObj>
          </a:graphicData>
        </a:graphic>
      </p:graphicFrame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8975540" cy="92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3484"/>
            <a:ext cx="8784976" cy="17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0284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FF0000"/>
                </a:solidFill>
              </a:rPr>
              <a:t>Identical probability distribution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of </a:t>
            </a:r>
            <a:r>
              <a:rPr lang="en-US" altLang="zh-CN" sz="3600" dirty="0" smtClean="0">
                <a:solidFill>
                  <a:srgbClr val="3333FF"/>
                </a:solidFill>
              </a:rPr>
              <a:t>the back in time model </a:t>
            </a:r>
            <a:r>
              <a:rPr lang="en-US" altLang="zh-CN" sz="3600" dirty="0" smtClean="0"/>
              <a:t>and</a:t>
            </a:r>
            <a:r>
              <a:rPr lang="en-US" altLang="zh-CN" sz="3600" dirty="0" smtClean="0">
                <a:solidFill>
                  <a:srgbClr val="3333FF"/>
                </a:solidFill>
              </a:rPr>
              <a:t> spatial model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936479"/>
            <a:ext cx="5844818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45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References</a:t>
            </a:r>
            <a:endParaRPr lang="zh-CN" altLang="en-US" smtClean="0"/>
          </a:p>
        </p:txBody>
      </p:sp>
      <p:sp>
        <p:nvSpPr>
          <p:cNvPr id="921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280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References</a:t>
            </a:r>
            <a:endParaRPr lang="zh-CN" altLang="en-US" smtClean="0"/>
          </a:p>
        </p:txBody>
      </p:sp>
      <p:sp>
        <p:nvSpPr>
          <p:cNvPr id="9318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1629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9600" b="1" i="1" smtClean="0">
                <a:solidFill>
                  <a:srgbClr val="FF0000"/>
                </a:solidFill>
                <a:latin typeface="Tempus Sans ITC" pitchFamily="82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4000" dirty="0">
                <a:solidFill>
                  <a:srgbClr val="000000"/>
                </a:solidFill>
              </a:rPr>
              <a:t>Model the sequence data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6480" y="1604329"/>
            <a:ext cx="8045280" cy="397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marL="387366" indent="-292325">
              <a:spcAft>
                <a:spcPts val="1293"/>
              </a:spcAft>
              <a:buFont typeface="Wingdings" charset="2"/>
              <a:buChar char="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2900" dirty="0">
                <a:solidFill>
                  <a:srgbClr val="000000"/>
                </a:solidFill>
              </a:rPr>
              <a:t>Without recombination</a:t>
            </a:r>
          </a:p>
          <a:p>
            <a:pPr marL="1344980" lvl="1" indent="-515528">
              <a:spcAft>
                <a:spcPts val="1032"/>
              </a:spcAft>
              <a:buFont typeface="Times New Roman" pitchFamily="16" charset="0"/>
              <a:buChar char="–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2500" dirty="0">
                <a:solidFill>
                  <a:srgbClr val="000000"/>
                </a:solidFill>
              </a:rPr>
              <a:t>Sequence can be regarded as a point</a:t>
            </a:r>
          </a:p>
          <a:p>
            <a:pPr marL="387366" indent="-292325">
              <a:spcAft>
                <a:spcPts val="1293"/>
              </a:spcAft>
              <a:buFont typeface="Wingdings" charset="2"/>
              <a:buChar char="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2900" dirty="0">
                <a:solidFill>
                  <a:srgbClr val="000000"/>
                </a:solidFill>
              </a:rPr>
              <a:t>With recombination</a:t>
            </a:r>
          </a:p>
          <a:p>
            <a:pPr marL="1344980" lvl="1" indent="-515528">
              <a:spcAft>
                <a:spcPts val="1032"/>
              </a:spcAft>
              <a:buFont typeface="Times New Roman" pitchFamily="16" charset="0"/>
              <a:buChar char="–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2500" dirty="0">
                <a:solidFill>
                  <a:srgbClr val="000000"/>
                </a:solidFill>
              </a:rPr>
              <a:t>Sequence should be regarded as a vector or an interval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History (1)  </a:t>
            </a:r>
            <a:endParaRPr lang="zh-CN" altLang="en-US" dirty="0" smtClean="0"/>
          </a:p>
        </p:txBody>
      </p:sp>
      <p:sp>
        <p:nvSpPr>
          <p:cNvPr id="24578" name="内容占位符 2"/>
          <p:cNvSpPr>
            <a:spLocks noGrp="1"/>
          </p:cNvSpPr>
          <p:nvPr>
            <p:ph sz="half" idx="1"/>
          </p:nvPr>
        </p:nvSpPr>
        <p:spPr>
          <a:xfrm>
            <a:off x="533400" y="1489075"/>
            <a:ext cx="4038600" cy="41719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Coalescent without recombination </a:t>
            </a:r>
          </a:p>
          <a:p>
            <a:pPr lvl="1">
              <a:spcAft>
                <a:spcPts val="1138"/>
              </a:spcAft>
              <a:buSzPct val="75000"/>
              <a:buFont typeface="Symbol" pitchFamily="18" charset="2"/>
              <a:buChar char=""/>
            </a:pPr>
            <a:r>
              <a:rPr lang="en-US" altLang="zh-CN" dirty="0" smtClean="0">
                <a:solidFill>
                  <a:srgbClr val="000000"/>
                </a:solidFill>
              </a:rPr>
              <a:t>Trace the ancestry of the samples</a:t>
            </a:r>
          </a:p>
          <a:p>
            <a:pPr lvl="1">
              <a:spcAft>
                <a:spcPts val="1138"/>
              </a:spcAft>
              <a:buSzPct val="75000"/>
              <a:buFont typeface="Symbol" pitchFamily="18" charset="2"/>
              <a:buChar char=""/>
            </a:pPr>
            <a:r>
              <a:rPr lang="en-US" altLang="zh-CN" dirty="0" smtClean="0">
                <a:solidFill>
                  <a:srgbClr val="000000"/>
                </a:solidFill>
              </a:rPr>
              <a:t>Markov jump process --</a:t>
            </a:r>
            <a:r>
              <a:rPr lang="en-US" altLang="zh-CN" sz="2800" dirty="0" smtClean="0">
                <a:solidFill>
                  <a:srgbClr val="3333FF"/>
                </a:solidFill>
              </a:rPr>
              <a:t>Coalescent Process </a:t>
            </a:r>
            <a:r>
              <a:rPr lang="en-US" altLang="zh-CN" dirty="0" smtClean="0">
                <a:solidFill>
                  <a:srgbClr val="000000"/>
                </a:solidFill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</a:rPr>
              <a:t>Kingmann</a:t>
            </a:r>
            <a:r>
              <a:rPr lang="en-US" altLang="zh-CN" dirty="0" smtClean="0">
                <a:solidFill>
                  <a:srgbClr val="000000"/>
                </a:solidFill>
              </a:rPr>
              <a:t> 1982)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2757" b="13435"/>
          <a:stretch>
            <a:fillRect/>
          </a:stretch>
        </p:blipFill>
        <p:spPr>
          <a:xfrm>
            <a:off x="5003800" y="1484313"/>
            <a:ext cx="3616325" cy="4176712"/>
          </a:xfrm>
        </p:spPr>
      </p:pic>
      <p:sp>
        <p:nvSpPr>
          <p:cNvPr id="24580" name="矩形 6"/>
          <p:cNvSpPr>
            <a:spLocks noChangeArrowheads="1"/>
          </p:cNvSpPr>
          <p:nvPr/>
        </p:nvSpPr>
        <p:spPr bwMode="auto">
          <a:xfrm>
            <a:off x="5364163" y="5589588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Calibri" pitchFamily="34" charset="0"/>
              </a:rPr>
              <a:t>A realization for sample of size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283152" cy="1224136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/>
              <a:t>History (2)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sz="4000" dirty="0" smtClean="0">
                <a:solidFill>
                  <a:srgbClr val="FF0000"/>
                </a:solidFill>
              </a:rPr>
              <a:t>Coalescent with recombination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484313"/>
            <a:ext cx="8229600" cy="5113337"/>
          </a:xfrm>
        </p:spPr>
        <p:txBody>
          <a:bodyPr rtlCol="0">
            <a:normAutofit fontScale="62500" lnSpcReduction="20000"/>
          </a:bodyPr>
          <a:lstStyle/>
          <a:p>
            <a:pPr lvl="1" fontAlgn="auto">
              <a:spcAft>
                <a:spcPts val="1138"/>
              </a:spcAft>
              <a:buSzPct val="75000"/>
              <a:buNone/>
              <a:defRPr/>
            </a:pPr>
            <a:r>
              <a:rPr lang="en-US" altLang="zh-CN" sz="5200" dirty="0" smtClean="0">
                <a:solidFill>
                  <a:srgbClr val="000000"/>
                </a:solidFill>
              </a:rPr>
              <a:t>Back in time model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First proposed (Hudson </a:t>
            </a:r>
            <a:r>
              <a:rPr lang="en-US" altLang="zh-CN" dirty="0">
                <a:solidFill>
                  <a:srgbClr val="000000"/>
                </a:solidFill>
              </a:rPr>
              <a:t>1983)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>
                <a:solidFill>
                  <a:srgbClr val="000000"/>
                </a:solidFill>
              </a:rPr>
              <a:t>Ancestry recombination </a:t>
            </a:r>
            <a:r>
              <a:rPr lang="en-US" altLang="zh-CN" dirty="0" smtClean="0">
                <a:solidFill>
                  <a:srgbClr val="000000"/>
                </a:solidFill>
              </a:rPr>
              <a:t>graph (ARG)</a:t>
            </a: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(Griffiths R.C</a:t>
            </a:r>
            <a:r>
              <a:rPr lang="en-US" altLang="zh-CN" dirty="0">
                <a:solidFill>
                  <a:srgbClr val="000000"/>
                </a:solidFill>
              </a:rPr>
              <a:t>., </a:t>
            </a:r>
            <a:r>
              <a:rPr lang="en-US" altLang="zh-CN" dirty="0" smtClean="0">
                <a:solidFill>
                  <a:srgbClr val="000000"/>
                </a:solidFill>
              </a:rPr>
              <a:t>Marjoram </a:t>
            </a:r>
            <a:r>
              <a:rPr lang="en-US" altLang="zh-CN" dirty="0">
                <a:solidFill>
                  <a:srgbClr val="000000"/>
                </a:solidFill>
              </a:rPr>
              <a:t>P. 1997</a:t>
            </a:r>
            <a:r>
              <a:rPr lang="en-US" altLang="zh-CN" i="1" dirty="0">
                <a:solidFill>
                  <a:srgbClr val="000000"/>
                </a:solidFill>
              </a:rPr>
              <a:t>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>
                <a:solidFill>
                  <a:srgbClr val="000000"/>
                </a:solidFill>
              </a:rPr>
              <a:t>Software:  </a:t>
            </a:r>
            <a:r>
              <a:rPr lang="en-US" altLang="zh-CN" i="1" dirty="0">
                <a:solidFill>
                  <a:srgbClr val="000000"/>
                </a:solidFill>
              </a:rPr>
              <a:t>ms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(Hudson 2002)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lvl="1" fontAlgn="auto">
              <a:spcAft>
                <a:spcPts val="1138"/>
              </a:spcAft>
              <a:buSzPct val="75000"/>
              <a:buNone/>
              <a:defRPr/>
            </a:pPr>
            <a:r>
              <a:rPr lang="en-US" altLang="zh-CN" sz="4100" dirty="0" smtClean="0">
                <a:solidFill>
                  <a:srgbClr val="000000"/>
                </a:solidFill>
              </a:rPr>
              <a:t>Spatial model along  sequences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/>
              <a:t>Point process along the sequence</a:t>
            </a: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 smtClean="0"/>
              <a:t>     (</a:t>
            </a:r>
            <a:r>
              <a:rPr lang="en-US" altLang="zh-CN" dirty="0" err="1" smtClean="0"/>
              <a:t>Wuif</a:t>
            </a:r>
            <a:r>
              <a:rPr lang="en-US" altLang="zh-CN" dirty="0" smtClean="0"/>
              <a:t> C., Hein J. 1999)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Approximations: SMC(2005)</a:t>
            </a:r>
            <a:r>
              <a:rPr lang="zh-CN" altLang="en-US" dirty="0" smtClean="0">
                <a:solidFill>
                  <a:srgbClr val="000000"/>
                </a:solidFill>
              </a:rPr>
              <a:t>、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     SMC’(2006)</a:t>
            </a:r>
            <a:r>
              <a:rPr lang="zh-CN" altLang="en-US" dirty="0" smtClean="0">
                <a:solidFill>
                  <a:srgbClr val="000000"/>
                </a:solidFill>
              </a:rPr>
              <a:t>、</a:t>
            </a:r>
            <a:r>
              <a:rPr lang="en-US" altLang="zh-CN" dirty="0" err="1" smtClean="0">
                <a:solidFill>
                  <a:srgbClr val="000000"/>
                </a:solidFill>
              </a:rPr>
              <a:t>MaCS</a:t>
            </a:r>
            <a:r>
              <a:rPr lang="en-US" altLang="zh-CN" dirty="0" smtClean="0">
                <a:solidFill>
                  <a:srgbClr val="000000"/>
                </a:solidFill>
              </a:rPr>
              <a:t>(2009)</a:t>
            </a: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endParaRPr lang="en-US" altLang="zh-CN" dirty="0" smtClean="0"/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1484784"/>
            <a:ext cx="35226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3487" y="5517232"/>
            <a:ext cx="3740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Resulting structure: </a:t>
            </a:r>
            <a:r>
              <a:rPr lang="en-US" altLang="zh-CN" sz="2800" dirty="0" smtClean="0">
                <a:solidFill>
                  <a:srgbClr val="FF0000"/>
                </a:solidFill>
              </a:rPr>
              <a:t>ARG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</TotalTime>
  <Words>1283</Words>
  <Application>Microsoft Office PowerPoint</Application>
  <PresentationFormat>全屏显示(4:3)</PresentationFormat>
  <Paragraphs>340</Paragraphs>
  <Slides>69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1" baseType="lpstr">
      <vt:lpstr>Office 主题</vt:lpstr>
      <vt:lpstr>Equation</vt:lpstr>
      <vt:lpstr>q-Processes in Modeling Coalescent with Recombination </vt:lpstr>
      <vt:lpstr>The talk is base on our recent   two joint papers:</vt:lpstr>
      <vt:lpstr>幻灯片 3</vt:lpstr>
      <vt:lpstr> Why study recombination? </vt:lpstr>
      <vt:lpstr>幻灯片 5</vt:lpstr>
      <vt:lpstr> Basic model assumption</vt:lpstr>
      <vt:lpstr>幻灯片 7</vt:lpstr>
      <vt:lpstr>History (1)  </vt:lpstr>
      <vt:lpstr>History (2)  Coalescent with recombination </vt:lpstr>
      <vt:lpstr>Algorithm generating  ARGs  can be of great use.  </vt:lpstr>
      <vt:lpstr>Back in time model</vt:lpstr>
      <vt:lpstr>Spatial model along sequences</vt:lpstr>
      <vt:lpstr>Our model: SC algorithm</vt:lpstr>
      <vt:lpstr>Rigorous Mathematical Model</vt:lpstr>
      <vt:lpstr>Mathematical models </vt:lpstr>
      <vt:lpstr>Back in time model  </vt:lpstr>
      <vt:lpstr>State space of the process</vt:lpstr>
      <vt:lpstr> State space of the process</vt:lpstr>
      <vt:lpstr>Introduce suitable metric on E</vt:lpstr>
      <vt:lpstr>幻灯片 20</vt:lpstr>
      <vt:lpstr>E is a locally compact separable metric space</vt:lpstr>
      <vt:lpstr>Introduce  suitable operators on E</vt:lpstr>
      <vt:lpstr>Introduce  suitable operators on E</vt:lpstr>
      <vt:lpstr>Existence of the Markov Jump Process</vt:lpstr>
      <vt:lpstr>Existence of the q-process</vt:lpstr>
      <vt:lpstr>Uniqueness of the q-process</vt:lpstr>
      <vt:lpstr>Uniqueness of the q-process</vt:lpstr>
      <vt:lpstr>Monotonicity  (application of order preserving coupling)</vt:lpstr>
      <vt:lpstr>幻灯片 29</vt:lpstr>
      <vt:lpstr>Monotonicity  (application of order preserving coupling)</vt:lpstr>
      <vt:lpstr>Monotonicity  (application of order preserving coupling)</vt:lpstr>
      <vt:lpstr>ARG Space G</vt:lpstr>
      <vt:lpstr>幻灯片 33</vt:lpstr>
      <vt:lpstr>幻灯片 34</vt:lpstr>
      <vt:lpstr>ARG Space G</vt:lpstr>
      <vt:lpstr>Spatial Model along Sequences</vt:lpstr>
      <vt:lpstr> </vt:lpstr>
      <vt:lpstr> </vt:lpstr>
      <vt:lpstr> </vt:lpstr>
      <vt:lpstr>幻灯片 40</vt:lpstr>
      <vt:lpstr>幻灯片 41</vt:lpstr>
      <vt:lpstr> </vt:lpstr>
      <vt:lpstr> </vt:lpstr>
      <vt:lpstr> </vt:lpstr>
      <vt:lpstr>Projection of q-processes</vt:lpstr>
      <vt:lpstr>Projection of q-processes</vt:lpstr>
      <vt:lpstr>A general result on q-processes</vt:lpstr>
      <vt:lpstr>幻灯片 48</vt:lpstr>
      <vt:lpstr>幻灯片 49</vt:lpstr>
      <vt:lpstr>Projection of q-processes</vt:lpstr>
      <vt:lpstr>幻灯片 51</vt:lpstr>
      <vt:lpstr>Projection of q-processes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 SC algorithm </vt:lpstr>
      <vt:lpstr>Identical probability distribution of the back in time model and spatial model</vt:lpstr>
      <vt:lpstr>Identical probability distribution of the back in time model and spatial model</vt:lpstr>
      <vt:lpstr>References</vt:lpstr>
      <vt:lpstr>References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Jump Processes in Modeling Coalescent with  Recombination</dc:title>
  <dc:creator>BJTU-05</dc:creator>
  <cp:lastModifiedBy>Ma</cp:lastModifiedBy>
  <cp:revision>282</cp:revision>
  <dcterms:created xsi:type="dcterms:W3CDTF">2013-06-14T08:02:29Z</dcterms:created>
  <dcterms:modified xsi:type="dcterms:W3CDTF">2013-07-09T06:40:30Z</dcterms:modified>
</cp:coreProperties>
</file>